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891" r:id="rId1"/>
  </p:sldMasterIdLst>
  <p:notesMasterIdLst>
    <p:notesMasterId r:id="rId42"/>
  </p:notesMasterIdLst>
  <p:handoutMasterIdLst>
    <p:handoutMasterId r:id="rId43"/>
  </p:handoutMasterIdLst>
  <p:sldIdLst>
    <p:sldId id="256" r:id="rId2"/>
    <p:sldId id="319" r:id="rId3"/>
    <p:sldId id="333" r:id="rId4"/>
    <p:sldId id="330" r:id="rId5"/>
    <p:sldId id="335" r:id="rId6"/>
    <p:sldId id="336" r:id="rId7"/>
    <p:sldId id="337" r:id="rId8"/>
    <p:sldId id="338" r:id="rId9"/>
    <p:sldId id="343" r:id="rId10"/>
    <p:sldId id="344" r:id="rId11"/>
    <p:sldId id="339" r:id="rId12"/>
    <p:sldId id="340" r:id="rId13"/>
    <p:sldId id="341" r:id="rId14"/>
    <p:sldId id="345" r:id="rId15"/>
    <p:sldId id="342" r:id="rId16"/>
    <p:sldId id="346" r:id="rId17"/>
    <p:sldId id="347" r:id="rId18"/>
    <p:sldId id="348" r:id="rId19"/>
    <p:sldId id="349" r:id="rId20"/>
    <p:sldId id="350" r:id="rId21"/>
    <p:sldId id="354" r:id="rId22"/>
    <p:sldId id="355" r:id="rId23"/>
    <p:sldId id="351" r:id="rId24"/>
    <p:sldId id="356" r:id="rId25"/>
    <p:sldId id="353" r:id="rId26"/>
    <p:sldId id="357" r:id="rId27"/>
    <p:sldId id="358" r:id="rId28"/>
    <p:sldId id="364" r:id="rId29"/>
    <p:sldId id="365" r:id="rId30"/>
    <p:sldId id="363" r:id="rId31"/>
    <p:sldId id="366" r:id="rId32"/>
    <p:sldId id="367" r:id="rId33"/>
    <p:sldId id="368" r:id="rId34"/>
    <p:sldId id="369" r:id="rId35"/>
    <p:sldId id="371" r:id="rId36"/>
    <p:sldId id="370" r:id="rId37"/>
    <p:sldId id="373" r:id="rId38"/>
    <p:sldId id="372" r:id="rId39"/>
    <p:sldId id="321" r:id="rId40"/>
    <p:sldId id="320" r:id="rId41"/>
  </p:sldIdLst>
  <p:sldSz cx="12192000" cy="6858000"/>
  <p:notesSz cx="6858000" cy="9144000"/>
  <p:embeddedFontLst>
    <p:embeddedFont>
      <p:font typeface="Cambria Math" panose="02040503050406030204" pitchFamily="18" charset="0"/>
      <p:regular r:id="rId44"/>
    </p:embeddedFont>
    <p:embeddedFont>
      <p:font typeface="Open Sans" panose="020B0606030504020204" pitchFamily="34" charset="0"/>
      <p:regular r:id="rId45"/>
      <p:bold r:id="rId46"/>
      <p:italic r:id="rId47"/>
      <p:boldItalic r:id="rId48"/>
    </p:embeddedFont>
  </p:embeddedFontLst>
  <p:defaultTextStyle>
    <a:defPPr>
      <a:defRPr lang="de-DE"/>
    </a:defPPr>
    <a:lvl1pPr marL="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1pPr>
    <a:lvl2pPr marL="41148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2pPr>
    <a:lvl3pPr marL="82296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3pPr>
    <a:lvl4pPr marL="123444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4pPr>
    <a:lvl5pPr marL="164592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5pPr>
    <a:lvl6pPr marL="205740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6pPr>
    <a:lvl7pPr marL="246888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7pPr>
    <a:lvl8pPr marL="288036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8pPr>
    <a:lvl9pPr marL="329184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2939B5E8-EF71-43FF-B7B6-C3DB42F2B419}">
          <p14:sldIdLst>
            <p14:sldId id="256"/>
            <p14:sldId id="319"/>
            <p14:sldId id="333"/>
            <p14:sldId id="330"/>
            <p14:sldId id="335"/>
            <p14:sldId id="336"/>
            <p14:sldId id="337"/>
            <p14:sldId id="338"/>
            <p14:sldId id="343"/>
            <p14:sldId id="344"/>
            <p14:sldId id="339"/>
            <p14:sldId id="340"/>
            <p14:sldId id="341"/>
            <p14:sldId id="345"/>
            <p14:sldId id="342"/>
            <p14:sldId id="346"/>
            <p14:sldId id="347"/>
            <p14:sldId id="348"/>
            <p14:sldId id="349"/>
            <p14:sldId id="350"/>
            <p14:sldId id="354"/>
            <p14:sldId id="355"/>
            <p14:sldId id="351"/>
            <p14:sldId id="356"/>
            <p14:sldId id="353"/>
            <p14:sldId id="357"/>
            <p14:sldId id="358"/>
            <p14:sldId id="364"/>
            <p14:sldId id="365"/>
            <p14:sldId id="363"/>
            <p14:sldId id="366"/>
            <p14:sldId id="367"/>
            <p14:sldId id="368"/>
            <p14:sldId id="369"/>
            <p14:sldId id="371"/>
            <p14:sldId id="370"/>
            <p14:sldId id="373"/>
            <p14:sldId id="372"/>
            <p14:sldId id="321"/>
          </p14:sldIdLst>
        </p14:section>
        <p14:section name="Elemente des Corporate Design" id="{9B15DDF1-0A1C-4450-A2F2-FA4F67CF33BE}">
          <p14:sldIdLst>
            <p14:sldId id="320"/>
          </p14:sldIdLst>
        </p14:section>
        <p14:section name="weitere Beispielseiten mit Inhalten der TU Dresden" id="{AD708181-2670-4EDC-AA8D-5A3C3905AC8F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nöfel,Anja" initials="K" lastIdx="10" clrIdx="0">
    <p:extLst>
      <p:ext uri="{19B8F6BF-5375-455C-9EA6-DF929625EA0E}">
        <p15:presenceInfo xmlns:p15="http://schemas.microsoft.com/office/powerpoint/2012/main" userId="S-1-5-21-1982228756-150042506-1537001085-1885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D1719"/>
    <a:srgbClr val="DE2526"/>
    <a:srgbClr val="951B81"/>
    <a:srgbClr val="59358C"/>
    <a:srgbClr val="FFFFFF"/>
    <a:srgbClr val="0069B4"/>
    <a:srgbClr val="F2F2F2"/>
    <a:srgbClr val="000000"/>
    <a:srgbClr val="13A983"/>
    <a:srgbClr val="009BA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ittlere Formatvorlage 2 - Akz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ittlere Formatvorlage 2 - Akz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8FB837D-C827-4EFA-A057-4D05807E0F7C}" styleName="Designformatvorlage 1 - Akz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68D230F3-CF80-4859-8CE7-A43EE81993B5}" styleName="Helle Formatvorlage 1 - Akz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D113A9D2-9D6B-4929-AA2D-F23B5EE8CBE7}" styleName="Designformatvorlage 2 - Akz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C2FFA5D-87B4-456A-9821-1D502468CF0F}" styleName="Designformatvorlage 1 - Akz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F1AB2-1976-4502-BF36-3FF5EA218861}" styleName="Mittlere Formatvorlage 4 - Akz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125E5076-3810-47DD-B79F-674D7AD40C01}" styleName="Dunkle Formatvorlage 1 - Akz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Helle Formatvorlage 1 - Akz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Helle Formatvorlage 2 - Akz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 snapToObjects="1">
      <p:cViewPr varScale="1">
        <p:scale>
          <a:sx n="161" d="100"/>
          <a:sy n="161" d="100"/>
        </p:scale>
        <p:origin x="232" y="1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>
        <p:scale>
          <a:sx n="161" d="100"/>
          <a:sy n="161" d="100"/>
        </p:scale>
        <p:origin x="4164" y="-1096"/>
      </p:cViewPr>
      <p:guideLst/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font" Target="fonts/font4.fntdata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2.fntdata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.fntdata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handoutMaster" Target="handoutMasters/handoutMaster1.xml"/><Relationship Id="rId48" Type="http://schemas.openxmlformats.org/officeDocument/2006/relationships/font" Target="fonts/font5.fntdata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3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AC6211-610F-44E5-BF19-D3CDF6EDD281}" type="datetimeFigureOut">
              <a:rPr lang="de-DE" smtClean="0"/>
              <a:t>07.01.2026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D61AA8-FB04-42D1-9939-D1A1356F8086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4315604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7435D3-23A6-45D3-8DFA-7317DC1E7A64}" type="datetimeFigureOut">
              <a:rPr lang="de-DE" smtClean="0"/>
              <a:t>07.01.2026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69AC09-DF60-43F4-96BF-67D4D9A74094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3318259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elfolie_TUD_weiß-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fik 13"/>
          <p:cNvPicPr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6348" y="330108"/>
            <a:ext cx="1468046" cy="544572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04" y="349751"/>
            <a:ext cx="1764000" cy="512044"/>
          </a:xfrm>
          <a:prstGeom prst="rect">
            <a:avLst/>
          </a:prstGeom>
        </p:spPr>
      </p:pic>
      <p:sp>
        <p:nvSpPr>
          <p:cNvPr id="13" name="Rechteck 12"/>
          <p:cNvSpPr/>
          <p:nvPr/>
        </p:nvSpPr>
        <p:spPr>
          <a:xfrm>
            <a:off x="0" y="1204912"/>
            <a:ext cx="12192000" cy="5653089"/>
          </a:xfrm>
          <a:prstGeom prst="rect">
            <a:avLst/>
          </a:prstGeom>
          <a:gradFill>
            <a:gsLst>
              <a:gs pos="14000">
                <a:schemeClr val="accent2"/>
              </a:gs>
              <a:gs pos="100000">
                <a:schemeClr val="accent1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18" name="Textplatzhalter 25"/>
          <p:cNvSpPr>
            <a:spLocks noGrp="1"/>
          </p:cNvSpPr>
          <p:nvPr>
            <p:ph type="body" sz="quarter" idx="10" hasCustomPrompt="1"/>
          </p:nvPr>
        </p:nvSpPr>
        <p:spPr>
          <a:xfrm>
            <a:off x="882808" y="2852116"/>
            <a:ext cx="1692959" cy="246221"/>
          </a:xfrm>
          <a:prstGeom prst="rect">
            <a:avLst/>
          </a:prstGeom>
          <a:noFill/>
          <a:ln>
            <a:noFill/>
          </a:ln>
        </p:spPr>
        <p:txBody>
          <a:bodyPr wrap="none" lIns="0">
            <a:spAutoFit/>
          </a:bodyPr>
          <a:lstStyle>
            <a:lvl1pPr>
              <a:spcBef>
                <a:spcPts val="0"/>
              </a:spcBef>
              <a:defRPr sz="1600" b="1">
                <a:solidFill>
                  <a:schemeClr val="bg1">
                    <a:alpha val="70000"/>
                  </a:schemeClr>
                </a:solidFill>
              </a:defRPr>
            </a:lvl1pPr>
          </a:lstStyle>
          <a:p>
            <a:pPr lvl="0"/>
            <a:r>
              <a:rPr lang="de-DE" dirty="0"/>
              <a:t>Vorname, Name</a:t>
            </a:r>
          </a:p>
        </p:txBody>
      </p:sp>
      <p:sp>
        <p:nvSpPr>
          <p:cNvPr id="19" name="Titel 1"/>
          <p:cNvSpPr>
            <a:spLocks noGrp="1"/>
          </p:cNvSpPr>
          <p:nvPr>
            <p:ph type="title" hasCustomPrompt="1"/>
          </p:nvPr>
        </p:nvSpPr>
        <p:spPr>
          <a:xfrm>
            <a:off x="882771" y="3835706"/>
            <a:ext cx="3881437" cy="492443"/>
          </a:xfrm>
          <a:noFill/>
          <a:ln>
            <a:noFill/>
          </a:ln>
        </p:spPr>
        <p:txBody>
          <a:bodyPr wrap="none" lIns="0">
            <a:spAutoFit/>
          </a:bodyPr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Titelmasterformat</a:t>
            </a:r>
          </a:p>
        </p:txBody>
      </p:sp>
      <p:sp>
        <p:nvSpPr>
          <p:cNvPr id="20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882772" y="5028236"/>
            <a:ext cx="5981697" cy="246221"/>
          </a:xfrm>
          <a:prstGeom prst="rect">
            <a:avLst/>
          </a:prstGeom>
          <a:noFill/>
        </p:spPr>
        <p:txBody>
          <a:bodyPr wrap="none" lIns="0">
            <a:spAutoFit/>
          </a:bodyPr>
          <a:lstStyle>
            <a:lvl1pPr marL="0" indent="0" algn="l">
              <a:buNone/>
              <a:defRPr b="0">
                <a:solidFill>
                  <a:schemeClr val="bg1">
                    <a:alpha val="7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21" name="Textplatzhalter 25">
            <a:extLst>
              <a:ext uri="{FF2B5EF4-FFF2-40B4-BE49-F238E27FC236}">
                <a16:creationId xmlns:a16="http://schemas.microsoft.com/office/drawing/2014/main" id="{78DD96F1-BE0C-4FE4-B69F-BA85926561C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82808" y="3138045"/>
            <a:ext cx="3028966" cy="246221"/>
          </a:xfrm>
          <a:prstGeom prst="rect">
            <a:avLst/>
          </a:prstGeom>
          <a:noFill/>
          <a:ln>
            <a:noFill/>
          </a:ln>
        </p:spPr>
        <p:txBody>
          <a:bodyPr wrap="none" lIns="0">
            <a:spAutoFit/>
          </a:bodyPr>
          <a:lstStyle>
            <a:lvl1pPr>
              <a:spcBef>
                <a:spcPts val="0"/>
              </a:spcBef>
              <a:defRPr sz="1600" b="0">
                <a:solidFill>
                  <a:schemeClr val="bg1">
                    <a:alpha val="70000"/>
                  </a:schemeClr>
                </a:solidFill>
              </a:defRPr>
            </a:lvl1pPr>
          </a:lstStyle>
          <a:p>
            <a:pPr lvl="0"/>
            <a:r>
              <a:rPr lang="de-DE" dirty="0"/>
              <a:t>Struktureinheit der TU Dresden</a:t>
            </a:r>
          </a:p>
        </p:txBody>
      </p:sp>
      <p:sp>
        <p:nvSpPr>
          <p:cNvPr id="22" name="Textplatzhalter 5">
            <a:extLst>
              <a:ext uri="{FF2B5EF4-FFF2-40B4-BE49-F238E27FC236}">
                <a16:creationId xmlns:a16="http://schemas.microsoft.com/office/drawing/2014/main" id="{AB2194A4-CBE4-4A84-B1E9-D417CDD94A3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82770" y="4375609"/>
            <a:ext cx="4694293" cy="492443"/>
          </a:xfrm>
          <a:prstGeom prst="rect">
            <a:avLst/>
          </a:prstGeom>
          <a:noFill/>
        </p:spPr>
        <p:txBody>
          <a:bodyPr wrap="none" lIns="0">
            <a:spAutoFit/>
          </a:bodyPr>
          <a:lstStyle>
            <a:lvl1pPr>
              <a:defRPr sz="3200" b="0">
                <a:solidFill>
                  <a:schemeClr val="bg1"/>
                </a:solidFill>
              </a:defRPr>
            </a:lvl1pPr>
            <a:lvl3pPr marL="72000" indent="0">
              <a:buNone/>
              <a:defRPr/>
            </a:lvl3pPr>
            <a:lvl4pPr marL="180000" indent="0">
              <a:buNone/>
              <a:defRPr/>
            </a:lvl4pPr>
          </a:lstStyle>
          <a:p>
            <a:pPr lvl="0"/>
            <a:r>
              <a:rPr lang="de-DE" dirty="0"/>
              <a:t>durch Kicken bearbeiten</a:t>
            </a:r>
          </a:p>
        </p:txBody>
      </p:sp>
      <p:sp>
        <p:nvSpPr>
          <p:cNvPr id="23" name="Textplatzhalter 7">
            <a:extLst>
              <a:ext uri="{FF2B5EF4-FFF2-40B4-BE49-F238E27FC236}">
                <a16:creationId xmlns:a16="http://schemas.microsoft.com/office/drawing/2014/main" id="{F1D71DE1-F9B2-4550-A173-A1C0CE63C0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82808" y="5312641"/>
            <a:ext cx="4602029" cy="246221"/>
          </a:xfrm>
          <a:prstGeom prst="rect">
            <a:avLst/>
          </a:prstGeom>
          <a:noFill/>
        </p:spPr>
        <p:txBody>
          <a:bodyPr wrap="none" lIns="0">
            <a:spAutoFit/>
          </a:bodyPr>
          <a:lstStyle>
            <a:lvl1pPr>
              <a:defRPr b="0">
                <a:solidFill>
                  <a:schemeClr val="bg1">
                    <a:alpha val="70000"/>
                  </a:schemeClr>
                </a:solidFill>
              </a:defRPr>
            </a:lvl1pPr>
          </a:lstStyle>
          <a:p>
            <a:pPr lvl="0"/>
            <a:r>
              <a:rPr lang="de-DE" dirty="0"/>
              <a:t>Ort oder Anlass des Vortrags // 18. Februar 2022</a:t>
            </a:r>
          </a:p>
        </p:txBody>
      </p:sp>
    </p:spTree>
    <p:extLst>
      <p:ext uri="{BB962C8B-B14F-4D97-AF65-F5344CB8AC3E}">
        <p14:creationId xmlns:p14="http://schemas.microsoft.com/office/powerpoint/2010/main" val="1330912023"/>
      </p:ext>
    </p:extLst>
  </p:cSld>
  <p:clrMapOvr>
    <a:masterClrMapping/>
  </p:clrMapOvr>
  <p:hf hd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elfolie_TUD_weiß-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/>
        </p:nvSpPr>
        <p:spPr>
          <a:xfrm>
            <a:off x="0" y="1204912"/>
            <a:ext cx="12192000" cy="5653089"/>
          </a:xfrm>
          <a:prstGeom prst="rect">
            <a:avLst/>
          </a:prstGeom>
          <a:gradFill>
            <a:gsLst>
              <a:gs pos="14000">
                <a:srgbClr val="DE2526"/>
              </a:gs>
              <a:gs pos="100000">
                <a:srgbClr val="CD1719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 dirty="0"/>
          </a:p>
        </p:txBody>
      </p:sp>
      <p:sp>
        <p:nvSpPr>
          <p:cNvPr id="12" name="Textplatzhalter 25"/>
          <p:cNvSpPr>
            <a:spLocks noGrp="1"/>
          </p:cNvSpPr>
          <p:nvPr>
            <p:ph type="body" sz="quarter" idx="10" hasCustomPrompt="1"/>
          </p:nvPr>
        </p:nvSpPr>
        <p:spPr>
          <a:xfrm>
            <a:off x="882808" y="2852116"/>
            <a:ext cx="1802014" cy="24622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spcBef>
                <a:spcPts val="0"/>
              </a:spcBef>
              <a:defRPr sz="1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Vorname, Name</a:t>
            </a:r>
          </a:p>
        </p:txBody>
      </p:sp>
      <p:sp>
        <p:nvSpPr>
          <p:cNvPr id="14" name="Titel 1"/>
          <p:cNvSpPr>
            <a:spLocks noGrp="1"/>
          </p:cNvSpPr>
          <p:nvPr>
            <p:ph type="title" hasCustomPrompt="1"/>
          </p:nvPr>
        </p:nvSpPr>
        <p:spPr>
          <a:xfrm>
            <a:off x="882771" y="3835706"/>
            <a:ext cx="3941317" cy="492443"/>
          </a:xfr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Titelmasterformat</a:t>
            </a:r>
          </a:p>
        </p:txBody>
      </p:sp>
      <p:sp>
        <p:nvSpPr>
          <p:cNvPr id="15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882772" y="5028236"/>
            <a:ext cx="6090752" cy="246221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 marL="0" indent="0" algn="l">
              <a:buNone/>
              <a:defRPr b="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16" name="Textplatzhalter 25">
            <a:extLst>
              <a:ext uri="{FF2B5EF4-FFF2-40B4-BE49-F238E27FC236}">
                <a16:creationId xmlns:a16="http://schemas.microsoft.com/office/drawing/2014/main" id="{78DD96F1-BE0C-4FE4-B69F-BA85926561C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82808" y="3138045"/>
            <a:ext cx="3138020" cy="24622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spcBef>
                <a:spcPts val="0"/>
              </a:spcBef>
              <a:defRPr sz="16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Struktureinheit der TU Dresden</a:t>
            </a:r>
          </a:p>
        </p:txBody>
      </p:sp>
      <p:sp>
        <p:nvSpPr>
          <p:cNvPr id="17" name="Textplatzhalter 5">
            <a:extLst>
              <a:ext uri="{FF2B5EF4-FFF2-40B4-BE49-F238E27FC236}">
                <a16:creationId xmlns:a16="http://schemas.microsoft.com/office/drawing/2014/main" id="{AB2194A4-CBE4-4A84-B1E9-D417CDD94A3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82770" y="4375609"/>
            <a:ext cx="4803348" cy="492443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>
              <a:defRPr sz="3200" b="0">
                <a:solidFill>
                  <a:schemeClr val="accent1"/>
                </a:solidFill>
              </a:defRPr>
            </a:lvl1pPr>
            <a:lvl3pPr marL="72000" indent="0">
              <a:buNone/>
              <a:defRPr/>
            </a:lvl3pPr>
            <a:lvl4pPr marL="180000" indent="0">
              <a:buNone/>
              <a:defRPr/>
            </a:lvl4pPr>
          </a:lstStyle>
          <a:p>
            <a:pPr lvl="0"/>
            <a:r>
              <a:rPr lang="de-DE" dirty="0"/>
              <a:t>durch Kicken bearbeiten</a:t>
            </a:r>
          </a:p>
        </p:txBody>
      </p:sp>
      <p:sp>
        <p:nvSpPr>
          <p:cNvPr id="24" name="Textplatzhalter 7">
            <a:extLst>
              <a:ext uri="{FF2B5EF4-FFF2-40B4-BE49-F238E27FC236}">
                <a16:creationId xmlns:a16="http://schemas.microsoft.com/office/drawing/2014/main" id="{F1D71DE1-F9B2-4550-A173-A1C0CE63C0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82808" y="5312641"/>
            <a:ext cx="4711084" cy="246221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Ort oder Anlass des Vortrags // 18. Februar 2022</a:t>
            </a:r>
          </a:p>
        </p:txBody>
      </p:sp>
      <p:pic>
        <p:nvPicPr>
          <p:cNvPr id="11" name="Grafik 10"/>
          <p:cNvPicPr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6348" y="330108"/>
            <a:ext cx="1468046" cy="544572"/>
          </a:xfrm>
          <a:prstGeom prst="rect">
            <a:avLst/>
          </a:prstGeom>
        </p:spPr>
      </p:pic>
      <p:pic>
        <p:nvPicPr>
          <p:cNvPr id="19" name="Grafik 1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04" y="349751"/>
            <a:ext cx="1764000" cy="512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499437"/>
      </p:ext>
    </p:extLst>
  </p:cSld>
  <p:clrMapOvr>
    <a:masterClrMapping/>
  </p:clrMapOvr>
  <p:hf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itelfolie_TUD_weiß-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hteck 13">
            <a:extLst>
              <a:ext uri="{FF2B5EF4-FFF2-40B4-BE49-F238E27FC236}">
                <a16:creationId xmlns:a16="http://schemas.microsoft.com/office/drawing/2014/main" id="{8D22BFAA-62C6-4AF7-A140-D9E9750A54AC}"/>
              </a:ext>
            </a:extLst>
          </p:cNvPr>
          <p:cNvSpPr/>
          <p:nvPr userDrawn="1"/>
        </p:nvSpPr>
        <p:spPr>
          <a:xfrm>
            <a:off x="3151994" y="2563831"/>
            <a:ext cx="9050720" cy="4317954"/>
          </a:xfrm>
          <a:custGeom>
            <a:avLst/>
            <a:gdLst>
              <a:gd name="connsiteX0" fmla="*/ 0 w 5904411"/>
              <a:gd name="connsiteY0" fmla="*/ 0 h 3967747"/>
              <a:gd name="connsiteX1" fmla="*/ 5904411 w 5904411"/>
              <a:gd name="connsiteY1" fmla="*/ 0 h 3967747"/>
              <a:gd name="connsiteX2" fmla="*/ 5904411 w 5904411"/>
              <a:gd name="connsiteY2" fmla="*/ 3967747 h 3967747"/>
              <a:gd name="connsiteX3" fmla="*/ 0 w 5904411"/>
              <a:gd name="connsiteY3" fmla="*/ 3967747 h 3967747"/>
              <a:gd name="connsiteX4" fmla="*/ 0 w 5904411"/>
              <a:gd name="connsiteY4" fmla="*/ 0 h 3967747"/>
              <a:gd name="connsiteX0" fmla="*/ 3590925 w 5904411"/>
              <a:gd name="connsiteY0" fmla="*/ 0 h 3967747"/>
              <a:gd name="connsiteX1" fmla="*/ 5904411 w 5904411"/>
              <a:gd name="connsiteY1" fmla="*/ 0 h 3967747"/>
              <a:gd name="connsiteX2" fmla="*/ 5904411 w 5904411"/>
              <a:gd name="connsiteY2" fmla="*/ 3967747 h 3967747"/>
              <a:gd name="connsiteX3" fmla="*/ 0 w 5904411"/>
              <a:gd name="connsiteY3" fmla="*/ 3967747 h 3967747"/>
              <a:gd name="connsiteX4" fmla="*/ 3590925 w 5904411"/>
              <a:gd name="connsiteY4" fmla="*/ 0 h 3967747"/>
              <a:gd name="connsiteX0" fmla="*/ 3857625 w 6171111"/>
              <a:gd name="connsiteY0" fmla="*/ 0 h 3967747"/>
              <a:gd name="connsiteX1" fmla="*/ 6171111 w 6171111"/>
              <a:gd name="connsiteY1" fmla="*/ 0 h 3967747"/>
              <a:gd name="connsiteX2" fmla="*/ 6171111 w 6171111"/>
              <a:gd name="connsiteY2" fmla="*/ 3967747 h 3967747"/>
              <a:gd name="connsiteX3" fmla="*/ 0 w 6171111"/>
              <a:gd name="connsiteY3" fmla="*/ 3958222 h 3967747"/>
              <a:gd name="connsiteX4" fmla="*/ 3857625 w 6171111"/>
              <a:gd name="connsiteY4" fmla="*/ 0 h 3967747"/>
              <a:gd name="connsiteX0" fmla="*/ 3952875 w 6171111"/>
              <a:gd name="connsiteY0" fmla="*/ 9525 h 3967747"/>
              <a:gd name="connsiteX1" fmla="*/ 6171111 w 6171111"/>
              <a:gd name="connsiteY1" fmla="*/ 0 h 3967747"/>
              <a:gd name="connsiteX2" fmla="*/ 6171111 w 6171111"/>
              <a:gd name="connsiteY2" fmla="*/ 3967747 h 3967747"/>
              <a:gd name="connsiteX3" fmla="*/ 0 w 6171111"/>
              <a:gd name="connsiteY3" fmla="*/ 3958222 h 3967747"/>
              <a:gd name="connsiteX4" fmla="*/ 3952875 w 6171111"/>
              <a:gd name="connsiteY4" fmla="*/ 9525 h 3967747"/>
              <a:gd name="connsiteX0" fmla="*/ 3925061 w 6171111"/>
              <a:gd name="connsiteY0" fmla="*/ 0 h 3972129"/>
              <a:gd name="connsiteX1" fmla="*/ 6171111 w 6171111"/>
              <a:gd name="connsiteY1" fmla="*/ 4382 h 3972129"/>
              <a:gd name="connsiteX2" fmla="*/ 6171111 w 6171111"/>
              <a:gd name="connsiteY2" fmla="*/ 3972129 h 3972129"/>
              <a:gd name="connsiteX3" fmla="*/ 0 w 6171111"/>
              <a:gd name="connsiteY3" fmla="*/ 3962604 h 3972129"/>
              <a:gd name="connsiteX4" fmla="*/ 3925061 w 6171111"/>
              <a:gd name="connsiteY4" fmla="*/ 0 h 3972129"/>
              <a:gd name="connsiteX0" fmla="*/ 3925061 w 6171111"/>
              <a:gd name="connsiteY0" fmla="*/ 381 h 3967747"/>
              <a:gd name="connsiteX1" fmla="*/ 6171111 w 6171111"/>
              <a:gd name="connsiteY1" fmla="*/ 0 h 3967747"/>
              <a:gd name="connsiteX2" fmla="*/ 6171111 w 6171111"/>
              <a:gd name="connsiteY2" fmla="*/ 3967747 h 3967747"/>
              <a:gd name="connsiteX3" fmla="*/ 0 w 6171111"/>
              <a:gd name="connsiteY3" fmla="*/ 3958222 h 3967747"/>
              <a:gd name="connsiteX4" fmla="*/ 3925061 w 6171111"/>
              <a:gd name="connsiteY4" fmla="*/ 381 h 3967747"/>
              <a:gd name="connsiteX0" fmla="*/ 3961821 w 6207871"/>
              <a:gd name="connsiteY0" fmla="*/ 381 h 3981196"/>
              <a:gd name="connsiteX1" fmla="*/ 6207871 w 6207871"/>
              <a:gd name="connsiteY1" fmla="*/ 0 h 3981196"/>
              <a:gd name="connsiteX2" fmla="*/ 6207871 w 6207871"/>
              <a:gd name="connsiteY2" fmla="*/ 3967747 h 3981196"/>
              <a:gd name="connsiteX3" fmla="*/ 0 w 6207871"/>
              <a:gd name="connsiteY3" fmla="*/ 3981196 h 3981196"/>
              <a:gd name="connsiteX4" fmla="*/ 3961821 w 6207871"/>
              <a:gd name="connsiteY4" fmla="*/ 381 h 3981196"/>
              <a:gd name="connsiteX0" fmla="*/ 3984796 w 6230846"/>
              <a:gd name="connsiteY0" fmla="*/ 381 h 3981196"/>
              <a:gd name="connsiteX1" fmla="*/ 6230846 w 6230846"/>
              <a:gd name="connsiteY1" fmla="*/ 0 h 3981196"/>
              <a:gd name="connsiteX2" fmla="*/ 6230846 w 6230846"/>
              <a:gd name="connsiteY2" fmla="*/ 3967747 h 3981196"/>
              <a:gd name="connsiteX3" fmla="*/ 0 w 6230846"/>
              <a:gd name="connsiteY3" fmla="*/ 3981196 h 3981196"/>
              <a:gd name="connsiteX4" fmla="*/ 3984796 w 6230846"/>
              <a:gd name="connsiteY4" fmla="*/ 381 h 3981196"/>
              <a:gd name="connsiteX0" fmla="*/ 3984796 w 8344852"/>
              <a:gd name="connsiteY0" fmla="*/ 381 h 3981196"/>
              <a:gd name="connsiteX1" fmla="*/ 8344852 w 8344852"/>
              <a:gd name="connsiteY1" fmla="*/ 0 h 3981196"/>
              <a:gd name="connsiteX2" fmla="*/ 6230846 w 8344852"/>
              <a:gd name="connsiteY2" fmla="*/ 3967747 h 3981196"/>
              <a:gd name="connsiteX3" fmla="*/ 0 w 8344852"/>
              <a:gd name="connsiteY3" fmla="*/ 3981196 h 3981196"/>
              <a:gd name="connsiteX4" fmla="*/ 3984796 w 8344852"/>
              <a:gd name="connsiteY4" fmla="*/ 381 h 3981196"/>
              <a:gd name="connsiteX0" fmla="*/ 3984796 w 8344852"/>
              <a:gd name="connsiteY0" fmla="*/ 381 h 3981196"/>
              <a:gd name="connsiteX1" fmla="*/ 8344852 w 8344852"/>
              <a:gd name="connsiteY1" fmla="*/ 0 h 3981196"/>
              <a:gd name="connsiteX2" fmla="*/ 8344852 w 8344852"/>
              <a:gd name="connsiteY2" fmla="*/ 3967748 h 3981196"/>
              <a:gd name="connsiteX3" fmla="*/ 0 w 8344852"/>
              <a:gd name="connsiteY3" fmla="*/ 3981196 h 3981196"/>
              <a:gd name="connsiteX4" fmla="*/ 3984796 w 8344852"/>
              <a:gd name="connsiteY4" fmla="*/ 381 h 3981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44852" h="3981196">
                <a:moveTo>
                  <a:pt x="3984796" y="381"/>
                </a:moveTo>
                <a:lnTo>
                  <a:pt x="8344852" y="0"/>
                </a:lnTo>
                <a:lnTo>
                  <a:pt x="8344852" y="3967748"/>
                </a:lnTo>
                <a:lnTo>
                  <a:pt x="0" y="3981196"/>
                </a:lnTo>
                <a:lnTo>
                  <a:pt x="3984796" y="381"/>
                </a:lnTo>
                <a:close/>
              </a:path>
            </a:pathLst>
          </a:custGeom>
          <a:solidFill>
            <a:schemeClr val="accent5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de-DE" dirty="0"/>
          </a:p>
        </p:txBody>
      </p:sp>
      <p:sp>
        <p:nvSpPr>
          <p:cNvPr id="19" name="Rechteck 9">
            <a:extLst>
              <a:ext uri="{FF2B5EF4-FFF2-40B4-BE49-F238E27FC236}">
                <a16:creationId xmlns:a16="http://schemas.microsoft.com/office/drawing/2014/main" id="{9FD71789-74E3-45C9-B1BA-98AEA75CF44C}"/>
              </a:ext>
            </a:extLst>
          </p:cNvPr>
          <p:cNvSpPr/>
          <p:nvPr userDrawn="1"/>
        </p:nvSpPr>
        <p:spPr>
          <a:xfrm>
            <a:off x="-1" y="3692352"/>
            <a:ext cx="9555747" cy="3185710"/>
          </a:xfrm>
          <a:custGeom>
            <a:avLst/>
            <a:gdLst>
              <a:gd name="connsiteX0" fmla="*/ 0 w 8810492"/>
              <a:gd name="connsiteY0" fmla="*/ 0 h 2937256"/>
              <a:gd name="connsiteX1" fmla="*/ 8810492 w 8810492"/>
              <a:gd name="connsiteY1" fmla="*/ 0 h 2937256"/>
              <a:gd name="connsiteX2" fmla="*/ 8810492 w 8810492"/>
              <a:gd name="connsiteY2" fmla="*/ 2937256 h 2937256"/>
              <a:gd name="connsiteX3" fmla="*/ 0 w 8810492"/>
              <a:gd name="connsiteY3" fmla="*/ 2937256 h 2937256"/>
              <a:gd name="connsiteX4" fmla="*/ 0 w 8810492"/>
              <a:gd name="connsiteY4" fmla="*/ 0 h 2937256"/>
              <a:gd name="connsiteX0" fmla="*/ 0 w 8810492"/>
              <a:gd name="connsiteY0" fmla="*/ 0 h 2937256"/>
              <a:gd name="connsiteX1" fmla="*/ 5858286 w 8810492"/>
              <a:gd name="connsiteY1" fmla="*/ 0 h 2937256"/>
              <a:gd name="connsiteX2" fmla="*/ 8810492 w 8810492"/>
              <a:gd name="connsiteY2" fmla="*/ 2937256 h 2937256"/>
              <a:gd name="connsiteX3" fmla="*/ 0 w 8810492"/>
              <a:gd name="connsiteY3" fmla="*/ 2937256 h 2937256"/>
              <a:gd name="connsiteX4" fmla="*/ 0 w 8810492"/>
              <a:gd name="connsiteY4" fmla="*/ 0 h 2937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10492" h="2937256">
                <a:moveTo>
                  <a:pt x="0" y="0"/>
                </a:moveTo>
                <a:lnTo>
                  <a:pt x="5858286" y="0"/>
                </a:lnTo>
                <a:lnTo>
                  <a:pt x="8810492" y="2937256"/>
                </a:lnTo>
                <a:lnTo>
                  <a:pt x="0" y="293725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de-DE" dirty="0"/>
              <a:t> </a:t>
            </a:r>
          </a:p>
        </p:txBody>
      </p:sp>
      <p:sp>
        <p:nvSpPr>
          <p:cNvPr id="20" name="Rechteck 8">
            <a:extLst>
              <a:ext uri="{FF2B5EF4-FFF2-40B4-BE49-F238E27FC236}">
                <a16:creationId xmlns:a16="http://schemas.microsoft.com/office/drawing/2014/main" id="{E0A106CA-E2A4-4455-BD1E-8B7BA6CDC669}"/>
              </a:ext>
            </a:extLst>
          </p:cNvPr>
          <p:cNvSpPr/>
          <p:nvPr userDrawn="1"/>
        </p:nvSpPr>
        <p:spPr>
          <a:xfrm>
            <a:off x="-709" y="2302249"/>
            <a:ext cx="6020777" cy="4581946"/>
          </a:xfrm>
          <a:custGeom>
            <a:avLst/>
            <a:gdLst>
              <a:gd name="connsiteX0" fmla="*/ 0 w 3587931"/>
              <a:gd name="connsiteY0" fmla="*/ 0 h 5307874"/>
              <a:gd name="connsiteX1" fmla="*/ 3587931 w 3587931"/>
              <a:gd name="connsiteY1" fmla="*/ 0 h 5307874"/>
              <a:gd name="connsiteX2" fmla="*/ 3587931 w 3587931"/>
              <a:gd name="connsiteY2" fmla="*/ 5307874 h 5307874"/>
              <a:gd name="connsiteX3" fmla="*/ 0 w 3587931"/>
              <a:gd name="connsiteY3" fmla="*/ 5307874 h 5307874"/>
              <a:gd name="connsiteX4" fmla="*/ 0 w 3587931"/>
              <a:gd name="connsiteY4" fmla="*/ 0 h 5307874"/>
              <a:gd name="connsiteX0" fmla="*/ 0 w 3587931"/>
              <a:gd name="connsiteY0" fmla="*/ 0 h 5307874"/>
              <a:gd name="connsiteX1" fmla="*/ 3587931 w 3587931"/>
              <a:gd name="connsiteY1" fmla="*/ 0 h 5307874"/>
              <a:gd name="connsiteX2" fmla="*/ 3587931 w 3587931"/>
              <a:gd name="connsiteY2" fmla="*/ 3657600 h 5307874"/>
              <a:gd name="connsiteX3" fmla="*/ 3587931 w 3587931"/>
              <a:gd name="connsiteY3" fmla="*/ 5307874 h 5307874"/>
              <a:gd name="connsiteX4" fmla="*/ 0 w 3587931"/>
              <a:gd name="connsiteY4" fmla="*/ 5307874 h 5307874"/>
              <a:gd name="connsiteX5" fmla="*/ 0 w 3587931"/>
              <a:gd name="connsiteY5" fmla="*/ 0 h 5307874"/>
              <a:gd name="connsiteX0" fmla="*/ 0 w 3587931"/>
              <a:gd name="connsiteY0" fmla="*/ 0 h 5307874"/>
              <a:gd name="connsiteX1" fmla="*/ 1463039 w 3587931"/>
              <a:gd name="connsiteY1" fmla="*/ 1445623 h 5307874"/>
              <a:gd name="connsiteX2" fmla="*/ 3587931 w 3587931"/>
              <a:gd name="connsiteY2" fmla="*/ 3657600 h 5307874"/>
              <a:gd name="connsiteX3" fmla="*/ 3587931 w 3587931"/>
              <a:gd name="connsiteY3" fmla="*/ 5307874 h 5307874"/>
              <a:gd name="connsiteX4" fmla="*/ 0 w 3587931"/>
              <a:gd name="connsiteY4" fmla="*/ 5307874 h 5307874"/>
              <a:gd name="connsiteX5" fmla="*/ 0 w 3587931"/>
              <a:gd name="connsiteY5" fmla="*/ 0 h 5307874"/>
              <a:gd name="connsiteX0" fmla="*/ 0 w 3622765"/>
              <a:gd name="connsiteY0" fmla="*/ 0 h 5307874"/>
              <a:gd name="connsiteX1" fmla="*/ 1463039 w 3622765"/>
              <a:gd name="connsiteY1" fmla="*/ 1445623 h 5307874"/>
              <a:gd name="connsiteX2" fmla="*/ 3622765 w 3622765"/>
              <a:gd name="connsiteY2" fmla="*/ 3614057 h 5307874"/>
              <a:gd name="connsiteX3" fmla="*/ 3587931 w 3622765"/>
              <a:gd name="connsiteY3" fmla="*/ 5307874 h 5307874"/>
              <a:gd name="connsiteX4" fmla="*/ 0 w 3622765"/>
              <a:gd name="connsiteY4" fmla="*/ 5307874 h 5307874"/>
              <a:gd name="connsiteX5" fmla="*/ 0 w 3622765"/>
              <a:gd name="connsiteY5" fmla="*/ 0 h 5307874"/>
              <a:gd name="connsiteX0" fmla="*/ 0 w 3622765"/>
              <a:gd name="connsiteY0" fmla="*/ 0 h 5307874"/>
              <a:gd name="connsiteX1" fmla="*/ 1463039 w 3622765"/>
              <a:gd name="connsiteY1" fmla="*/ 1445623 h 5307874"/>
              <a:gd name="connsiteX2" fmla="*/ 3622765 w 3622765"/>
              <a:gd name="connsiteY2" fmla="*/ 3614057 h 5307874"/>
              <a:gd name="connsiteX3" fmla="*/ 3622765 w 3622765"/>
              <a:gd name="connsiteY3" fmla="*/ 5307874 h 5307874"/>
              <a:gd name="connsiteX4" fmla="*/ 0 w 3622765"/>
              <a:gd name="connsiteY4" fmla="*/ 5307874 h 5307874"/>
              <a:gd name="connsiteX5" fmla="*/ 0 w 3622765"/>
              <a:gd name="connsiteY5" fmla="*/ 0 h 5307874"/>
              <a:gd name="connsiteX0" fmla="*/ 0 w 3622765"/>
              <a:gd name="connsiteY0" fmla="*/ 0 h 5307874"/>
              <a:gd name="connsiteX1" fmla="*/ 1463039 w 3622765"/>
              <a:gd name="connsiteY1" fmla="*/ 1445623 h 5307874"/>
              <a:gd name="connsiteX2" fmla="*/ 3578520 w 3622765"/>
              <a:gd name="connsiteY2" fmla="*/ 3614057 h 5307874"/>
              <a:gd name="connsiteX3" fmla="*/ 3622765 w 3622765"/>
              <a:gd name="connsiteY3" fmla="*/ 5307874 h 5307874"/>
              <a:gd name="connsiteX4" fmla="*/ 0 w 3622765"/>
              <a:gd name="connsiteY4" fmla="*/ 5307874 h 5307874"/>
              <a:gd name="connsiteX5" fmla="*/ 0 w 3622765"/>
              <a:gd name="connsiteY5" fmla="*/ 0 h 5307874"/>
              <a:gd name="connsiteX0" fmla="*/ 0 w 3593268"/>
              <a:gd name="connsiteY0" fmla="*/ 0 h 5307874"/>
              <a:gd name="connsiteX1" fmla="*/ 1463039 w 3593268"/>
              <a:gd name="connsiteY1" fmla="*/ 1445623 h 5307874"/>
              <a:gd name="connsiteX2" fmla="*/ 3578520 w 3593268"/>
              <a:gd name="connsiteY2" fmla="*/ 3614057 h 5307874"/>
              <a:gd name="connsiteX3" fmla="*/ 3593268 w 3593268"/>
              <a:gd name="connsiteY3" fmla="*/ 5307874 h 5307874"/>
              <a:gd name="connsiteX4" fmla="*/ 0 w 3593268"/>
              <a:gd name="connsiteY4" fmla="*/ 5307874 h 5307874"/>
              <a:gd name="connsiteX5" fmla="*/ 0 w 3593268"/>
              <a:gd name="connsiteY5" fmla="*/ 0 h 5307874"/>
              <a:gd name="connsiteX0" fmla="*/ 0 w 3578520"/>
              <a:gd name="connsiteY0" fmla="*/ 0 h 5307874"/>
              <a:gd name="connsiteX1" fmla="*/ 1463039 w 3578520"/>
              <a:gd name="connsiteY1" fmla="*/ 1445623 h 5307874"/>
              <a:gd name="connsiteX2" fmla="*/ 3578520 w 3578520"/>
              <a:gd name="connsiteY2" fmla="*/ 3614057 h 5307874"/>
              <a:gd name="connsiteX3" fmla="*/ 3563771 w 3578520"/>
              <a:gd name="connsiteY3" fmla="*/ 5307874 h 5307874"/>
              <a:gd name="connsiteX4" fmla="*/ 0 w 3578520"/>
              <a:gd name="connsiteY4" fmla="*/ 5307874 h 5307874"/>
              <a:gd name="connsiteX5" fmla="*/ 0 w 3578520"/>
              <a:gd name="connsiteY5" fmla="*/ 0 h 5307874"/>
              <a:gd name="connsiteX0" fmla="*/ 0 w 3578520"/>
              <a:gd name="connsiteY0" fmla="*/ 0 h 5307874"/>
              <a:gd name="connsiteX1" fmla="*/ 1463039 w 3578520"/>
              <a:gd name="connsiteY1" fmla="*/ 1445623 h 5307874"/>
              <a:gd name="connsiteX2" fmla="*/ 3578520 w 3578520"/>
              <a:gd name="connsiteY2" fmla="*/ 3614057 h 5307874"/>
              <a:gd name="connsiteX3" fmla="*/ 3571146 w 3578520"/>
              <a:gd name="connsiteY3" fmla="*/ 5307874 h 5307874"/>
              <a:gd name="connsiteX4" fmla="*/ 0 w 3578520"/>
              <a:gd name="connsiteY4" fmla="*/ 5307874 h 5307874"/>
              <a:gd name="connsiteX5" fmla="*/ 0 w 3578520"/>
              <a:gd name="connsiteY5" fmla="*/ 0 h 5307874"/>
              <a:gd name="connsiteX0" fmla="*/ 0 w 3578520"/>
              <a:gd name="connsiteY0" fmla="*/ 0 h 5307874"/>
              <a:gd name="connsiteX1" fmla="*/ 1463039 w 3578520"/>
              <a:gd name="connsiteY1" fmla="*/ 1445623 h 5307874"/>
              <a:gd name="connsiteX2" fmla="*/ 3578520 w 3578520"/>
              <a:gd name="connsiteY2" fmla="*/ 3614057 h 5307874"/>
              <a:gd name="connsiteX3" fmla="*/ 3578520 w 3578520"/>
              <a:gd name="connsiteY3" fmla="*/ 5307874 h 5307874"/>
              <a:gd name="connsiteX4" fmla="*/ 0 w 3578520"/>
              <a:gd name="connsiteY4" fmla="*/ 5307874 h 5307874"/>
              <a:gd name="connsiteX5" fmla="*/ 0 w 3578520"/>
              <a:gd name="connsiteY5" fmla="*/ 0 h 5307874"/>
              <a:gd name="connsiteX0" fmla="*/ 0 w 3599785"/>
              <a:gd name="connsiteY0" fmla="*/ 0 h 3872478"/>
              <a:gd name="connsiteX1" fmla="*/ 1484304 w 3599785"/>
              <a:gd name="connsiteY1" fmla="*/ 10227 h 3872478"/>
              <a:gd name="connsiteX2" fmla="*/ 3599785 w 3599785"/>
              <a:gd name="connsiteY2" fmla="*/ 2178661 h 3872478"/>
              <a:gd name="connsiteX3" fmla="*/ 3599785 w 3599785"/>
              <a:gd name="connsiteY3" fmla="*/ 3872478 h 3872478"/>
              <a:gd name="connsiteX4" fmla="*/ 21265 w 3599785"/>
              <a:gd name="connsiteY4" fmla="*/ 3872478 h 3872478"/>
              <a:gd name="connsiteX5" fmla="*/ 0 w 3599785"/>
              <a:gd name="connsiteY5" fmla="*/ 0 h 3872478"/>
              <a:gd name="connsiteX0" fmla="*/ 0 w 3599785"/>
              <a:gd name="connsiteY0" fmla="*/ 0 h 4223352"/>
              <a:gd name="connsiteX1" fmla="*/ 1484304 w 3599785"/>
              <a:gd name="connsiteY1" fmla="*/ 10227 h 4223352"/>
              <a:gd name="connsiteX2" fmla="*/ 3599785 w 3599785"/>
              <a:gd name="connsiteY2" fmla="*/ 2178661 h 4223352"/>
              <a:gd name="connsiteX3" fmla="*/ 3589153 w 3599785"/>
              <a:gd name="connsiteY3" fmla="*/ 4223352 h 4223352"/>
              <a:gd name="connsiteX4" fmla="*/ 21265 w 3599785"/>
              <a:gd name="connsiteY4" fmla="*/ 3872478 h 4223352"/>
              <a:gd name="connsiteX5" fmla="*/ 0 w 3599785"/>
              <a:gd name="connsiteY5" fmla="*/ 0 h 4223352"/>
              <a:gd name="connsiteX0" fmla="*/ 0 w 3599785"/>
              <a:gd name="connsiteY0" fmla="*/ 0 h 4223352"/>
              <a:gd name="connsiteX1" fmla="*/ 1484304 w 3599785"/>
              <a:gd name="connsiteY1" fmla="*/ 10227 h 4223352"/>
              <a:gd name="connsiteX2" fmla="*/ 3599785 w 3599785"/>
              <a:gd name="connsiteY2" fmla="*/ 2178661 h 4223352"/>
              <a:gd name="connsiteX3" fmla="*/ 3589153 w 3599785"/>
              <a:gd name="connsiteY3" fmla="*/ 4223352 h 4223352"/>
              <a:gd name="connsiteX4" fmla="*/ 0 w 3599785"/>
              <a:gd name="connsiteY4" fmla="*/ 4212720 h 4223352"/>
              <a:gd name="connsiteX5" fmla="*/ 0 w 3599785"/>
              <a:gd name="connsiteY5" fmla="*/ 0 h 4223352"/>
              <a:gd name="connsiteX0" fmla="*/ 0 w 3599785"/>
              <a:gd name="connsiteY0" fmla="*/ 7190 h 4230542"/>
              <a:gd name="connsiteX1" fmla="*/ 1484304 w 3599785"/>
              <a:gd name="connsiteY1" fmla="*/ 0 h 4230542"/>
              <a:gd name="connsiteX2" fmla="*/ 3599785 w 3599785"/>
              <a:gd name="connsiteY2" fmla="*/ 2185851 h 4230542"/>
              <a:gd name="connsiteX3" fmla="*/ 3589153 w 3599785"/>
              <a:gd name="connsiteY3" fmla="*/ 4230542 h 4230542"/>
              <a:gd name="connsiteX4" fmla="*/ 0 w 3599785"/>
              <a:gd name="connsiteY4" fmla="*/ 4219910 h 4230542"/>
              <a:gd name="connsiteX5" fmla="*/ 0 w 3599785"/>
              <a:gd name="connsiteY5" fmla="*/ 7190 h 4230542"/>
              <a:gd name="connsiteX0" fmla="*/ 0 w 3607160"/>
              <a:gd name="connsiteY0" fmla="*/ 14564 h 4230542"/>
              <a:gd name="connsiteX1" fmla="*/ 1491679 w 3607160"/>
              <a:gd name="connsiteY1" fmla="*/ 0 h 4230542"/>
              <a:gd name="connsiteX2" fmla="*/ 3607160 w 3607160"/>
              <a:gd name="connsiteY2" fmla="*/ 2185851 h 4230542"/>
              <a:gd name="connsiteX3" fmla="*/ 3596528 w 3607160"/>
              <a:gd name="connsiteY3" fmla="*/ 4230542 h 4230542"/>
              <a:gd name="connsiteX4" fmla="*/ 7375 w 3607160"/>
              <a:gd name="connsiteY4" fmla="*/ 4219910 h 4230542"/>
              <a:gd name="connsiteX5" fmla="*/ 0 w 3607160"/>
              <a:gd name="connsiteY5" fmla="*/ 14564 h 4230542"/>
              <a:gd name="connsiteX0" fmla="*/ 709 w 3600495"/>
              <a:gd name="connsiteY0" fmla="*/ 0 h 4407707"/>
              <a:gd name="connsiteX1" fmla="*/ 1485014 w 3600495"/>
              <a:gd name="connsiteY1" fmla="*/ 177165 h 4407707"/>
              <a:gd name="connsiteX2" fmla="*/ 3600495 w 3600495"/>
              <a:gd name="connsiteY2" fmla="*/ 2363016 h 4407707"/>
              <a:gd name="connsiteX3" fmla="*/ 3589863 w 3600495"/>
              <a:gd name="connsiteY3" fmla="*/ 4407707 h 4407707"/>
              <a:gd name="connsiteX4" fmla="*/ 710 w 3600495"/>
              <a:gd name="connsiteY4" fmla="*/ 4397075 h 4407707"/>
              <a:gd name="connsiteX5" fmla="*/ 709 w 3600495"/>
              <a:gd name="connsiteY5" fmla="*/ 0 h 4407707"/>
              <a:gd name="connsiteX0" fmla="*/ 709 w 3600495"/>
              <a:gd name="connsiteY0" fmla="*/ 0 h 4230727"/>
              <a:gd name="connsiteX1" fmla="*/ 1485014 w 3600495"/>
              <a:gd name="connsiteY1" fmla="*/ 185 h 4230727"/>
              <a:gd name="connsiteX2" fmla="*/ 3600495 w 3600495"/>
              <a:gd name="connsiteY2" fmla="*/ 2186036 h 4230727"/>
              <a:gd name="connsiteX3" fmla="*/ 3589863 w 3600495"/>
              <a:gd name="connsiteY3" fmla="*/ 4230727 h 4230727"/>
              <a:gd name="connsiteX4" fmla="*/ 710 w 3600495"/>
              <a:gd name="connsiteY4" fmla="*/ 4220095 h 4230727"/>
              <a:gd name="connsiteX5" fmla="*/ 709 w 3600495"/>
              <a:gd name="connsiteY5" fmla="*/ 0 h 4230727"/>
              <a:gd name="connsiteX0" fmla="*/ 709 w 5551215"/>
              <a:gd name="connsiteY0" fmla="*/ 0 h 4232550"/>
              <a:gd name="connsiteX1" fmla="*/ 1485014 w 5551215"/>
              <a:gd name="connsiteY1" fmla="*/ 185 h 4232550"/>
              <a:gd name="connsiteX2" fmla="*/ 5551215 w 5551215"/>
              <a:gd name="connsiteY2" fmla="*/ 4232550 h 4232550"/>
              <a:gd name="connsiteX3" fmla="*/ 3589863 w 5551215"/>
              <a:gd name="connsiteY3" fmla="*/ 4230727 h 4232550"/>
              <a:gd name="connsiteX4" fmla="*/ 710 w 5551215"/>
              <a:gd name="connsiteY4" fmla="*/ 4220095 h 4232550"/>
              <a:gd name="connsiteX5" fmla="*/ 709 w 5551215"/>
              <a:gd name="connsiteY5" fmla="*/ 0 h 4232550"/>
              <a:gd name="connsiteX0" fmla="*/ 709 w 5551215"/>
              <a:gd name="connsiteY0" fmla="*/ 0 h 4232550"/>
              <a:gd name="connsiteX1" fmla="*/ 1485014 w 5551215"/>
              <a:gd name="connsiteY1" fmla="*/ 185 h 4232550"/>
              <a:gd name="connsiteX2" fmla="*/ 5551215 w 5551215"/>
              <a:gd name="connsiteY2" fmla="*/ 4232550 h 4232550"/>
              <a:gd name="connsiteX3" fmla="*/ 710 w 5551215"/>
              <a:gd name="connsiteY3" fmla="*/ 4220095 h 4232550"/>
              <a:gd name="connsiteX4" fmla="*/ 709 w 5551215"/>
              <a:gd name="connsiteY4" fmla="*/ 0 h 4232550"/>
              <a:gd name="connsiteX0" fmla="*/ 709 w 5551215"/>
              <a:gd name="connsiteY0" fmla="*/ 0 h 4224599"/>
              <a:gd name="connsiteX1" fmla="*/ 1485014 w 5551215"/>
              <a:gd name="connsiteY1" fmla="*/ 185 h 4224599"/>
              <a:gd name="connsiteX2" fmla="*/ 5551215 w 5551215"/>
              <a:gd name="connsiteY2" fmla="*/ 4224599 h 4224599"/>
              <a:gd name="connsiteX3" fmla="*/ 710 w 5551215"/>
              <a:gd name="connsiteY3" fmla="*/ 4220095 h 4224599"/>
              <a:gd name="connsiteX4" fmla="*/ 709 w 5551215"/>
              <a:gd name="connsiteY4" fmla="*/ 0 h 42245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51215" h="4224599">
                <a:moveTo>
                  <a:pt x="709" y="0"/>
                </a:moveTo>
                <a:lnTo>
                  <a:pt x="1485014" y="185"/>
                </a:lnTo>
                <a:lnTo>
                  <a:pt x="5551215" y="4224599"/>
                </a:lnTo>
                <a:lnTo>
                  <a:pt x="710" y="4220095"/>
                </a:lnTo>
                <a:cubicBezTo>
                  <a:pt x="-1748" y="2818313"/>
                  <a:pt x="3167" y="1401782"/>
                  <a:pt x="709" y="0"/>
                </a:cubicBezTo>
                <a:close/>
              </a:path>
            </a:pathLst>
          </a:cu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de-DE" dirty="0"/>
          </a:p>
        </p:txBody>
      </p:sp>
      <p:sp>
        <p:nvSpPr>
          <p:cNvPr id="12" name="Textplatzhalter 25"/>
          <p:cNvSpPr>
            <a:spLocks noGrp="1"/>
          </p:cNvSpPr>
          <p:nvPr>
            <p:ph type="body" sz="quarter" idx="10" hasCustomPrompt="1"/>
          </p:nvPr>
        </p:nvSpPr>
        <p:spPr>
          <a:xfrm>
            <a:off x="882808" y="2852116"/>
            <a:ext cx="1802014" cy="24622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spcBef>
                <a:spcPts val="0"/>
              </a:spcBef>
              <a:defRPr sz="1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Vorname, Name</a:t>
            </a:r>
          </a:p>
        </p:txBody>
      </p:sp>
      <p:sp>
        <p:nvSpPr>
          <p:cNvPr id="14" name="Titel 1"/>
          <p:cNvSpPr>
            <a:spLocks noGrp="1"/>
          </p:cNvSpPr>
          <p:nvPr>
            <p:ph type="title" hasCustomPrompt="1"/>
          </p:nvPr>
        </p:nvSpPr>
        <p:spPr>
          <a:xfrm>
            <a:off x="882771" y="3835706"/>
            <a:ext cx="3941317" cy="492443"/>
          </a:xfr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Titelmasterformat</a:t>
            </a:r>
          </a:p>
        </p:txBody>
      </p:sp>
      <p:sp>
        <p:nvSpPr>
          <p:cNvPr id="15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882772" y="5028236"/>
            <a:ext cx="6090752" cy="246221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 marL="0" indent="0" algn="l">
              <a:buNone/>
              <a:defRPr b="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16" name="Textplatzhalter 25">
            <a:extLst>
              <a:ext uri="{FF2B5EF4-FFF2-40B4-BE49-F238E27FC236}">
                <a16:creationId xmlns:a16="http://schemas.microsoft.com/office/drawing/2014/main" id="{78DD96F1-BE0C-4FE4-B69F-BA85926561C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82808" y="3138045"/>
            <a:ext cx="3138020" cy="24622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spcBef>
                <a:spcPts val="0"/>
              </a:spcBef>
              <a:defRPr sz="16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Struktureinheit der TU Dresden</a:t>
            </a:r>
          </a:p>
        </p:txBody>
      </p:sp>
      <p:sp>
        <p:nvSpPr>
          <p:cNvPr id="17" name="Textplatzhalter 5">
            <a:extLst>
              <a:ext uri="{FF2B5EF4-FFF2-40B4-BE49-F238E27FC236}">
                <a16:creationId xmlns:a16="http://schemas.microsoft.com/office/drawing/2014/main" id="{AB2194A4-CBE4-4A84-B1E9-D417CDD94A3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82770" y="4375609"/>
            <a:ext cx="4803348" cy="492443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>
              <a:defRPr sz="3200" b="0">
                <a:solidFill>
                  <a:schemeClr val="accent1"/>
                </a:solidFill>
              </a:defRPr>
            </a:lvl1pPr>
            <a:lvl3pPr marL="72000" indent="0">
              <a:buNone/>
              <a:defRPr/>
            </a:lvl3pPr>
            <a:lvl4pPr marL="180000" indent="0">
              <a:buNone/>
              <a:defRPr/>
            </a:lvl4pPr>
          </a:lstStyle>
          <a:p>
            <a:pPr lvl="0"/>
            <a:r>
              <a:rPr lang="de-DE" dirty="0"/>
              <a:t>durch Kicken bearbeiten</a:t>
            </a:r>
          </a:p>
        </p:txBody>
      </p:sp>
      <p:sp>
        <p:nvSpPr>
          <p:cNvPr id="24" name="Textplatzhalter 7">
            <a:extLst>
              <a:ext uri="{FF2B5EF4-FFF2-40B4-BE49-F238E27FC236}">
                <a16:creationId xmlns:a16="http://schemas.microsoft.com/office/drawing/2014/main" id="{F1D71DE1-F9B2-4550-A173-A1C0CE63C0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82808" y="5312641"/>
            <a:ext cx="4711084" cy="246221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Ort oder Anlass des Vortrags // 18. Februar 2022</a:t>
            </a:r>
          </a:p>
        </p:txBody>
      </p:sp>
      <p:pic>
        <p:nvPicPr>
          <p:cNvPr id="21" name="Grafik 20"/>
          <p:cNvPicPr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6348" y="330108"/>
            <a:ext cx="1468046" cy="544572"/>
          </a:xfrm>
          <a:prstGeom prst="rect">
            <a:avLst/>
          </a:prstGeom>
        </p:spPr>
      </p:pic>
      <p:pic>
        <p:nvPicPr>
          <p:cNvPr id="23" name="Grafik 2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04" y="349751"/>
            <a:ext cx="1764000" cy="512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318043"/>
      </p:ext>
    </p:extLst>
  </p:cSld>
  <p:clrMapOvr>
    <a:masterClrMapping/>
  </p:clrMapOvr>
  <p:hf hd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el und ein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10"/>
          </p:nvPr>
        </p:nvSpPr>
        <p:spPr>
          <a:xfrm>
            <a:off x="874711" y="1484313"/>
            <a:ext cx="10580688" cy="4344987"/>
          </a:xfrm>
        </p:spPr>
        <p:txBody>
          <a:bodyPr/>
          <a:lstStyle>
            <a:lvl1pPr>
              <a:spcBef>
                <a:spcPts val="1200"/>
              </a:spcBef>
              <a:defRPr/>
            </a:lvl1pPr>
            <a:lvl3pPr>
              <a:spcBef>
                <a:spcPts val="1200"/>
              </a:spcBef>
              <a:defRPr/>
            </a:lvl3pPr>
          </a:lstStyle>
          <a:p>
            <a:pPr lvl="0"/>
            <a:r>
              <a:rPr lang="de-DE"/>
              <a:t>Formatvorlagen des Textmasters bearbeiten</a:t>
            </a:r>
          </a:p>
        </p:txBody>
      </p:sp>
    </p:spTree>
    <p:extLst>
      <p:ext uri="{BB962C8B-B14F-4D97-AF65-F5344CB8AC3E}">
        <p14:creationId xmlns:p14="http://schemas.microsoft.com/office/powerpoint/2010/main" val="3828119933"/>
      </p:ext>
    </p:extLst>
  </p:cSld>
  <p:clrMapOvr>
    <a:masterClrMapping/>
  </p:clrMapOvr>
  <p:hf hdr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el und ein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5"/>
          <p:cNvSpPr>
            <a:spLocks noGrp="1"/>
          </p:cNvSpPr>
          <p:nvPr>
            <p:ph sz="quarter" idx="10" hasCustomPrompt="1"/>
          </p:nvPr>
        </p:nvSpPr>
        <p:spPr>
          <a:xfrm>
            <a:off x="874711" y="1341967"/>
            <a:ext cx="10580688" cy="4540277"/>
          </a:xfrm>
        </p:spPr>
        <p:txBody>
          <a:bodyPr/>
          <a:lstStyle>
            <a:lvl1pPr>
              <a:spcBef>
                <a:spcPts val="1200"/>
              </a:spcBef>
              <a:defRPr sz="2400" b="0"/>
            </a:lvl1pPr>
            <a:lvl3pPr>
              <a:spcBef>
                <a:spcPts val="1200"/>
              </a:spcBef>
              <a:defRPr/>
            </a:lvl3pPr>
          </a:lstStyle>
          <a:p>
            <a:pPr lvl="0"/>
            <a:r>
              <a:rPr lang="de-DE" dirty="0"/>
              <a:t>Formatvorlagen des Textmasters bearbeiten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251B65DF-A76A-6B22-FC71-8C4199A24F3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74711" y="374941"/>
            <a:ext cx="10580688" cy="526760"/>
          </a:xfrm>
        </p:spPr>
        <p:txBody>
          <a:bodyPr/>
          <a:lstStyle>
            <a:lvl1pPr>
              <a:defRPr sz="4000"/>
            </a:lvl1pPr>
          </a:lstStyle>
          <a:p>
            <a:pPr lvl="0"/>
            <a:r>
              <a:rPr lang="en-GB" dirty="0" err="1"/>
              <a:t>Slideüberschrift</a:t>
            </a:r>
            <a:endParaRPr lang="en-DE" dirty="0"/>
          </a:p>
        </p:txBody>
      </p:sp>
      <p:sp>
        <p:nvSpPr>
          <p:cNvPr id="7" name="Titel 3"/>
          <p:cNvSpPr>
            <a:spLocks noGrp="1"/>
          </p:cNvSpPr>
          <p:nvPr>
            <p:ph type="title" hasCustomPrompt="1"/>
          </p:nvPr>
        </p:nvSpPr>
        <p:spPr>
          <a:xfrm>
            <a:off x="8051471" y="6252784"/>
            <a:ext cx="3403928" cy="402070"/>
          </a:xfrm>
        </p:spPr>
        <p:txBody>
          <a:bodyPr/>
          <a:lstStyle>
            <a:lvl1pPr algn="r">
              <a:defRPr sz="2200" b="0" i="1"/>
            </a:lvl1pPr>
          </a:lstStyle>
          <a:p>
            <a:r>
              <a:rPr lang="de-DE" dirty="0"/>
              <a:t>Kapitel</a:t>
            </a:r>
          </a:p>
        </p:txBody>
      </p:sp>
    </p:spTree>
    <p:extLst>
      <p:ext uri="{BB962C8B-B14F-4D97-AF65-F5344CB8AC3E}">
        <p14:creationId xmlns:p14="http://schemas.microsoft.com/office/powerpoint/2010/main" val="1023948224"/>
      </p:ext>
    </p:extLst>
  </p:cSld>
  <p:clrMapOvr>
    <a:masterClrMapping/>
  </p:clrMapOvr>
  <p:hf hdr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el und 2 Inhalte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14"/>
          </p:nvPr>
        </p:nvSpPr>
        <p:spPr>
          <a:xfrm>
            <a:off x="874713" y="1481138"/>
            <a:ext cx="5195887" cy="4360862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8" name="Inhaltsplatzhalter 3"/>
          <p:cNvSpPr>
            <a:spLocks noGrp="1"/>
          </p:cNvSpPr>
          <p:nvPr>
            <p:ph sz="quarter" idx="15"/>
          </p:nvPr>
        </p:nvSpPr>
        <p:spPr>
          <a:xfrm>
            <a:off x="6267450" y="1481138"/>
            <a:ext cx="5195887" cy="4360862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57373242"/>
      </p:ext>
    </p:extLst>
  </p:cSld>
  <p:clrMapOvr>
    <a:masterClrMapping/>
  </p:clrMapOvr>
  <p:hf hdr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el und 2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9" name="Bildplatzhalter 7"/>
          <p:cNvSpPr>
            <a:spLocks noGrp="1"/>
          </p:cNvSpPr>
          <p:nvPr>
            <p:ph type="pic" sz="quarter" idx="13"/>
          </p:nvPr>
        </p:nvSpPr>
        <p:spPr>
          <a:xfrm>
            <a:off x="6267449" y="1484314"/>
            <a:ext cx="5187950" cy="4344985"/>
          </a:xfrm>
        </p:spPr>
        <p:txBody>
          <a:bodyPr/>
          <a:lstStyle/>
          <a:p>
            <a:r>
              <a:rPr lang="de-DE" dirty="0"/>
              <a:t>Bild durch Klicken auf Symbol hinzufügen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quarter" idx="14"/>
          </p:nvPr>
        </p:nvSpPr>
        <p:spPr>
          <a:xfrm>
            <a:off x="874713" y="1484313"/>
            <a:ext cx="5195887" cy="4357687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4170242763"/>
      </p:ext>
    </p:extLst>
  </p:cSld>
  <p:clrMapOvr>
    <a:masterClrMapping/>
  </p:clrMapOvr>
  <p:hf hdr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el und Inhalt und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9" name="Bildplatzhalter 7"/>
          <p:cNvSpPr>
            <a:spLocks noGrp="1"/>
          </p:cNvSpPr>
          <p:nvPr>
            <p:ph type="pic" sz="quarter" idx="13"/>
          </p:nvPr>
        </p:nvSpPr>
        <p:spPr>
          <a:xfrm>
            <a:off x="8070849" y="1484314"/>
            <a:ext cx="3384549" cy="4344985"/>
          </a:xfrm>
        </p:spPr>
        <p:txBody>
          <a:bodyPr/>
          <a:lstStyle/>
          <a:p>
            <a:r>
              <a:rPr lang="de-DE" dirty="0"/>
              <a:t>Bild durch Klicken auf Symbol hinzufügen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quarter" idx="14"/>
          </p:nvPr>
        </p:nvSpPr>
        <p:spPr>
          <a:xfrm>
            <a:off x="874713" y="1484313"/>
            <a:ext cx="6999287" cy="4357687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239803747"/>
      </p:ext>
    </p:extLst>
  </p:cSld>
  <p:clrMapOvr>
    <a:masterClrMapping/>
  </p:clrMapOvr>
  <p:hf hdr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el und Inhalt und Bild_qu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9" name="Bildplatzhalter 7"/>
          <p:cNvSpPr>
            <a:spLocks noGrp="1"/>
          </p:cNvSpPr>
          <p:nvPr>
            <p:ph type="pic" sz="quarter" idx="13"/>
          </p:nvPr>
        </p:nvSpPr>
        <p:spPr>
          <a:xfrm>
            <a:off x="0" y="4101152"/>
            <a:ext cx="12191999" cy="2028186"/>
          </a:xfrm>
        </p:spPr>
        <p:txBody>
          <a:bodyPr/>
          <a:lstStyle/>
          <a:p>
            <a:r>
              <a:rPr lang="de-DE" dirty="0"/>
              <a:t>Bild durch Klicken auf Symbol hinzufügen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quarter" idx="14"/>
          </p:nvPr>
        </p:nvSpPr>
        <p:spPr>
          <a:xfrm>
            <a:off x="874713" y="1484313"/>
            <a:ext cx="10580687" cy="2398475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94580503"/>
      </p:ext>
    </p:extLst>
  </p:cSld>
  <p:clrMapOvr>
    <a:masterClrMapping/>
  </p:clrMapOvr>
  <p:hf hdr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el und Inhalt und Bild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9" name="Bildplatzhalter 7"/>
          <p:cNvSpPr>
            <a:spLocks noGrp="1"/>
          </p:cNvSpPr>
          <p:nvPr>
            <p:ph type="pic" sz="quarter" idx="13"/>
          </p:nvPr>
        </p:nvSpPr>
        <p:spPr>
          <a:xfrm>
            <a:off x="8070849" y="1484314"/>
            <a:ext cx="4121151" cy="4645024"/>
          </a:xfrm>
        </p:spPr>
        <p:txBody>
          <a:bodyPr/>
          <a:lstStyle/>
          <a:p>
            <a:r>
              <a:rPr lang="de-DE" dirty="0"/>
              <a:t>Bild durch Klicken auf Symbol hinzufügen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quarter" idx="14"/>
          </p:nvPr>
        </p:nvSpPr>
        <p:spPr>
          <a:xfrm>
            <a:off x="874713" y="1484313"/>
            <a:ext cx="6999287" cy="4357687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3097579242"/>
      </p:ext>
    </p:extLst>
  </p:cSld>
  <p:clrMapOvr>
    <a:masterClrMapping/>
  </p:clrMapOvr>
  <p:hf hdr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el und 3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684213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13"/>
          </p:nvPr>
        </p:nvSpPr>
        <p:spPr>
          <a:xfrm>
            <a:off x="874713" y="1481138"/>
            <a:ext cx="3398837" cy="4360862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8" name="Inhaltsplatzhalter 3"/>
          <p:cNvSpPr>
            <a:spLocks noGrp="1"/>
          </p:cNvSpPr>
          <p:nvPr>
            <p:ph sz="quarter" idx="14"/>
          </p:nvPr>
        </p:nvSpPr>
        <p:spPr>
          <a:xfrm>
            <a:off x="4457699" y="1481138"/>
            <a:ext cx="3416301" cy="4360862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0" name="Inhaltsplatzhalter 3"/>
          <p:cNvSpPr>
            <a:spLocks noGrp="1"/>
          </p:cNvSpPr>
          <p:nvPr>
            <p:ph sz="quarter" idx="15"/>
          </p:nvPr>
        </p:nvSpPr>
        <p:spPr>
          <a:xfrm>
            <a:off x="8070850" y="1481138"/>
            <a:ext cx="3384550" cy="4360862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43359633"/>
      </p:ext>
    </p:extLst>
  </p:cSld>
  <p:clrMapOvr>
    <a:masterClrMapping/>
  </p:clrMapOvr>
  <p:hf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elfolie_TUD_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/>
        </p:nvSpPr>
        <p:spPr>
          <a:xfrm>
            <a:off x="0" y="0"/>
            <a:ext cx="12192000" cy="6858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pic>
        <p:nvPicPr>
          <p:cNvPr id="4" name="Grafik 3" descr="Logo. Acht unregelmäßige Dreiecksflächen sind, im Uhrzeigersinn zu einem regelmäßig achteckigen Ring angeordnet. Links daneben zweizeilig der Schriftzug &quot;DRESDEN concept" title="Logo Dresden concept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7694" y="329323"/>
            <a:ext cx="1463906" cy="543600"/>
          </a:xfrm>
          <a:prstGeom prst="rect">
            <a:avLst/>
          </a:prstGeom>
        </p:spPr>
      </p:pic>
      <p:pic>
        <p:nvPicPr>
          <p:cNvPr id="3" name="Grafik 2" descr="Logo. Schriftzug &quot;Technische Universität Dresden&quot;. Links davon befindet sich ein Achteck, das in zwei Bereiche aufgeteilt ist, die zusammen die Buchstaben &quot;T&quot; und &quot;U&quot; ergeben." title="Logo der TU Dresden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04" y="349731"/>
            <a:ext cx="1765029" cy="514800"/>
          </a:xfrm>
          <a:prstGeom prst="rect">
            <a:avLst/>
          </a:prstGeom>
        </p:spPr>
      </p:pic>
      <p:sp>
        <p:nvSpPr>
          <p:cNvPr id="12" name="Textplatzhalter 25"/>
          <p:cNvSpPr>
            <a:spLocks noGrp="1"/>
          </p:cNvSpPr>
          <p:nvPr>
            <p:ph type="body" sz="quarter" idx="10" hasCustomPrompt="1"/>
          </p:nvPr>
        </p:nvSpPr>
        <p:spPr>
          <a:xfrm>
            <a:off x="882808" y="2852116"/>
            <a:ext cx="1692959" cy="246221"/>
          </a:xfrm>
          <a:prstGeom prst="rect">
            <a:avLst/>
          </a:prstGeom>
          <a:noFill/>
          <a:ln>
            <a:noFill/>
          </a:ln>
        </p:spPr>
        <p:txBody>
          <a:bodyPr wrap="none" lIns="0">
            <a:spAutoFit/>
          </a:bodyPr>
          <a:lstStyle>
            <a:lvl1pPr>
              <a:spcBef>
                <a:spcPts val="0"/>
              </a:spcBef>
              <a:defRPr sz="1600" b="1">
                <a:solidFill>
                  <a:schemeClr val="bg1">
                    <a:alpha val="70000"/>
                  </a:schemeClr>
                </a:solidFill>
              </a:defRPr>
            </a:lvl1pPr>
          </a:lstStyle>
          <a:p>
            <a:pPr lvl="0"/>
            <a:r>
              <a:rPr lang="de-DE" dirty="0"/>
              <a:t>Vorname, Name</a:t>
            </a:r>
          </a:p>
        </p:txBody>
      </p:sp>
      <p:sp>
        <p:nvSpPr>
          <p:cNvPr id="14" name="Titel 1"/>
          <p:cNvSpPr>
            <a:spLocks noGrp="1"/>
          </p:cNvSpPr>
          <p:nvPr>
            <p:ph type="title" hasCustomPrompt="1"/>
          </p:nvPr>
        </p:nvSpPr>
        <p:spPr>
          <a:xfrm>
            <a:off x="882771" y="3835706"/>
            <a:ext cx="3881437" cy="492443"/>
          </a:xfrm>
          <a:noFill/>
          <a:ln>
            <a:noFill/>
          </a:ln>
        </p:spPr>
        <p:txBody>
          <a:bodyPr wrap="none" lIns="0">
            <a:spAutoFit/>
          </a:bodyPr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Titelmasterformat</a:t>
            </a:r>
          </a:p>
        </p:txBody>
      </p:sp>
      <p:sp>
        <p:nvSpPr>
          <p:cNvPr id="15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882772" y="5028236"/>
            <a:ext cx="5981697" cy="246221"/>
          </a:xfrm>
          <a:prstGeom prst="rect">
            <a:avLst/>
          </a:prstGeom>
          <a:noFill/>
        </p:spPr>
        <p:txBody>
          <a:bodyPr wrap="none" lIns="0">
            <a:spAutoFit/>
          </a:bodyPr>
          <a:lstStyle>
            <a:lvl1pPr marL="0" indent="0" algn="l">
              <a:buNone/>
              <a:defRPr b="0">
                <a:solidFill>
                  <a:schemeClr val="bg1">
                    <a:alpha val="7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16" name="Textplatzhalter 25">
            <a:extLst>
              <a:ext uri="{FF2B5EF4-FFF2-40B4-BE49-F238E27FC236}">
                <a16:creationId xmlns:a16="http://schemas.microsoft.com/office/drawing/2014/main" id="{78DD96F1-BE0C-4FE4-B69F-BA85926561C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82808" y="3138045"/>
            <a:ext cx="3028966" cy="246221"/>
          </a:xfrm>
          <a:prstGeom prst="rect">
            <a:avLst/>
          </a:prstGeom>
          <a:noFill/>
          <a:ln>
            <a:noFill/>
          </a:ln>
        </p:spPr>
        <p:txBody>
          <a:bodyPr wrap="none" lIns="0">
            <a:spAutoFit/>
          </a:bodyPr>
          <a:lstStyle>
            <a:lvl1pPr>
              <a:spcBef>
                <a:spcPts val="0"/>
              </a:spcBef>
              <a:defRPr sz="1600" b="0">
                <a:solidFill>
                  <a:schemeClr val="bg1">
                    <a:alpha val="70000"/>
                  </a:schemeClr>
                </a:solidFill>
              </a:defRPr>
            </a:lvl1pPr>
          </a:lstStyle>
          <a:p>
            <a:pPr lvl="0"/>
            <a:r>
              <a:rPr lang="de-DE" dirty="0"/>
              <a:t>Struktureinheit der TU Dresden</a:t>
            </a:r>
          </a:p>
        </p:txBody>
      </p:sp>
      <p:sp>
        <p:nvSpPr>
          <p:cNvPr id="17" name="Textplatzhalter 5">
            <a:extLst>
              <a:ext uri="{FF2B5EF4-FFF2-40B4-BE49-F238E27FC236}">
                <a16:creationId xmlns:a16="http://schemas.microsoft.com/office/drawing/2014/main" id="{AB2194A4-CBE4-4A84-B1E9-D417CDD94A3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82770" y="4375609"/>
            <a:ext cx="4694293" cy="492443"/>
          </a:xfrm>
          <a:prstGeom prst="rect">
            <a:avLst/>
          </a:prstGeom>
          <a:noFill/>
        </p:spPr>
        <p:txBody>
          <a:bodyPr wrap="none" lIns="0">
            <a:spAutoFit/>
          </a:bodyPr>
          <a:lstStyle>
            <a:lvl1pPr>
              <a:defRPr sz="3200" b="0">
                <a:solidFill>
                  <a:schemeClr val="bg1"/>
                </a:solidFill>
              </a:defRPr>
            </a:lvl1pPr>
            <a:lvl3pPr marL="72000" indent="0">
              <a:buNone/>
              <a:defRPr/>
            </a:lvl3pPr>
            <a:lvl4pPr marL="180000" indent="0">
              <a:buNone/>
              <a:defRPr/>
            </a:lvl4pPr>
          </a:lstStyle>
          <a:p>
            <a:pPr lvl="0"/>
            <a:r>
              <a:rPr lang="de-DE" dirty="0"/>
              <a:t>durch Kicken bearbeiten</a:t>
            </a:r>
          </a:p>
        </p:txBody>
      </p:sp>
      <p:sp>
        <p:nvSpPr>
          <p:cNvPr id="18" name="Textplatzhalter 7">
            <a:extLst>
              <a:ext uri="{FF2B5EF4-FFF2-40B4-BE49-F238E27FC236}">
                <a16:creationId xmlns:a16="http://schemas.microsoft.com/office/drawing/2014/main" id="{F1D71DE1-F9B2-4550-A173-A1C0CE63C0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82808" y="5312641"/>
            <a:ext cx="4602029" cy="246221"/>
          </a:xfrm>
          <a:prstGeom prst="rect">
            <a:avLst/>
          </a:prstGeom>
          <a:noFill/>
        </p:spPr>
        <p:txBody>
          <a:bodyPr wrap="none" lIns="0">
            <a:spAutoFit/>
          </a:bodyPr>
          <a:lstStyle>
            <a:lvl1pPr>
              <a:defRPr b="0">
                <a:solidFill>
                  <a:schemeClr val="bg1">
                    <a:alpha val="70000"/>
                  </a:schemeClr>
                </a:solidFill>
              </a:defRPr>
            </a:lvl1pPr>
          </a:lstStyle>
          <a:p>
            <a:pPr lvl="0"/>
            <a:r>
              <a:rPr lang="de-DE" dirty="0"/>
              <a:t>Ort oder Anlass des Vortrags // 18. Februar 2022</a:t>
            </a:r>
          </a:p>
        </p:txBody>
      </p:sp>
    </p:spTree>
    <p:extLst>
      <p:ext uri="{BB962C8B-B14F-4D97-AF65-F5344CB8AC3E}">
        <p14:creationId xmlns:p14="http://schemas.microsoft.com/office/powerpoint/2010/main" val="1396564381"/>
      </p:ext>
    </p:extLst>
  </p:cSld>
  <p:clrMapOvr>
    <a:masterClrMapping/>
  </p:clrMapOvr>
  <p:hf hdr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el und 4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ildplatzhalter 7"/>
          <p:cNvSpPr>
            <a:spLocks noGrp="1"/>
          </p:cNvSpPr>
          <p:nvPr>
            <p:ph type="pic" sz="quarter" idx="13"/>
          </p:nvPr>
        </p:nvSpPr>
        <p:spPr>
          <a:xfrm>
            <a:off x="874711" y="1484313"/>
            <a:ext cx="4300539" cy="1332000"/>
          </a:xfrm>
        </p:spPr>
        <p:txBody>
          <a:bodyPr/>
          <a:lstStyle/>
          <a:p>
            <a:r>
              <a:rPr lang="de-DE" dirty="0"/>
              <a:t>Bild durch Klicken auf Symbol hinzufügen</a:t>
            </a:r>
          </a:p>
        </p:txBody>
      </p:sp>
      <p:sp>
        <p:nvSpPr>
          <p:cNvPr id="10" name="Bildplatzhalter 7"/>
          <p:cNvSpPr>
            <a:spLocks noGrp="1"/>
          </p:cNvSpPr>
          <p:nvPr>
            <p:ph type="pic" sz="quarter" idx="14"/>
          </p:nvPr>
        </p:nvSpPr>
        <p:spPr>
          <a:xfrm>
            <a:off x="874712" y="2943181"/>
            <a:ext cx="4300537" cy="1332000"/>
          </a:xfrm>
        </p:spPr>
        <p:txBody>
          <a:bodyPr/>
          <a:lstStyle/>
          <a:p>
            <a:r>
              <a:rPr lang="de-DE" dirty="0"/>
              <a:t>Bild durch Klicken auf Symbol hinzufügen</a:t>
            </a:r>
          </a:p>
        </p:txBody>
      </p:sp>
      <p:sp>
        <p:nvSpPr>
          <p:cNvPr id="11" name="Bildplatzhalter 7"/>
          <p:cNvSpPr>
            <a:spLocks noGrp="1"/>
          </p:cNvSpPr>
          <p:nvPr>
            <p:ph type="pic" sz="quarter" idx="15"/>
          </p:nvPr>
        </p:nvSpPr>
        <p:spPr>
          <a:xfrm>
            <a:off x="874710" y="4402050"/>
            <a:ext cx="4300537" cy="1427249"/>
          </a:xfrm>
        </p:spPr>
        <p:txBody>
          <a:bodyPr/>
          <a:lstStyle/>
          <a:p>
            <a:r>
              <a:rPr lang="de-DE" dirty="0"/>
              <a:t>Bild durch Klicken auf Symbol hinzufügen</a:t>
            </a: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sz="quarter" idx="16"/>
          </p:nvPr>
        </p:nvSpPr>
        <p:spPr>
          <a:xfrm>
            <a:off x="5365750" y="1484313"/>
            <a:ext cx="6089650" cy="4357687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91138792"/>
      </p:ext>
    </p:extLst>
  </p:cSld>
  <p:clrMapOvr>
    <a:masterClrMapping/>
  </p:clrMapOvr>
  <p:hf hdr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2 Titel und 2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1"/>
          <p:cNvSpPr txBox="1">
            <a:spLocks/>
          </p:cNvSpPr>
          <p:nvPr/>
        </p:nvSpPr>
        <p:spPr>
          <a:xfrm>
            <a:off x="6267450" y="368305"/>
            <a:ext cx="5046135" cy="66214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chemeClr val="tx2"/>
                </a:solidFill>
                <a:latin typeface="Open Sans" panose="020B0606030504020204" pitchFamily="34" charset="0"/>
                <a:ea typeface="+mj-ea"/>
                <a:cs typeface="+mj-cs"/>
              </a:defRPr>
            </a:lvl1pPr>
          </a:lstStyle>
          <a:p>
            <a:r>
              <a:rPr lang="de-DE" sz="2400" dirty="0">
                <a:solidFill>
                  <a:schemeClr val="accent1"/>
                </a:solidFill>
              </a:rPr>
              <a:t>Titelmasterformat durch Klicken bearbeiten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874712" y="367507"/>
            <a:ext cx="5195887" cy="662781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12"/>
          </p:nvPr>
        </p:nvSpPr>
        <p:spPr>
          <a:xfrm>
            <a:off x="874713" y="1484313"/>
            <a:ext cx="5195887" cy="4357687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0" name="Inhaltsplatzhalter 3"/>
          <p:cNvSpPr>
            <a:spLocks noGrp="1"/>
          </p:cNvSpPr>
          <p:nvPr>
            <p:ph sz="quarter" idx="13"/>
          </p:nvPr>
        </p:nvSpPr>
        <p:spPr>
          <a:xfrm>
            <a:off x="6273895" y="1486586"/>
            <a:ext cx="5195887" cy="4357687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2676531681"/>
      </p:ext>
    </p:extLst>
  </p:cSld>
  <p:clrMapOvr>
    <a:masterClrMapping/>
  </p:clrMapOvr>
  <p:hf hdr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el und 18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46076"/>
            <a:ext cx="10580687" cy="509588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19" name="Bildplatzhalter 2"/>
          <p:cNvSpPr>
            <a:spLocks noGrp="1"/>
          </p:cNvSpPr>
          <p:nvPr>
            <p:ph type="pic" sz="quarter" idx="10"/>
          </p:nvPr>
        </p:nvSpPr>
        <p:spPr>
          <a:xfrm>
            <a:off x="879785" y="1039484"/>
            <a:ext cx="1566000" cy="156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</a:p>
        </p:txBody>
      </p:sp>
      <p:sp>
        <p:nvSpPr>
          <p:cNvPr id="20" name="Bildplatzhalter 2"/>
          <p:cNvSpPr>
            <a:spLocks noGrp="1"/>
          </p:cNvSpPr>
          <p:nvPr>
            <p:ph type="pic" sz="quarter" idx="11"/>
          </p:nvPr>
        </p:nvSpPr>
        <p:spPr>
          <a:xfrm>
            <a:off x="2579023" y="1039484"/>
            <a:ext cx="1566000" cy="156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</a:p>
        </p:txBody>
      </p:sp>
      <p:sp>
        <p:nvSpPr>
          <p:cNvPr id="21" name="Bildplatzhalter 2"/>
          <p:cNvSpPr>
            <a:spLocks noGrp="1"/>
          </p:cNvSpPr>
          <p:nvPr>
            <p:ph type="pic" sz="quarter" idx="12"/>
          </p:nvPr>
        </p:nvSpPr>
        <p:spPr>
          <a:xfrm>
            <a:off x="4278261" y="1039484"/>
            <a:ext cx="1566000" cy="156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</a:p>
        </p:txBody>
      </p:sp>
      <p:sp>
        <p:nvSpPr>
          <p:cNvPr id="22" name="Bildplatzhalter 2"/>
          <p:cNvSpPr>
            <a:spLocks noGrp="1"/>
          </p:cNvSpPr>
          <p:nvPr>
            <p:ph type="pic" sz="quarter" idx="13"/>
          </p:nvPr>
        </p:nvSpPr>
        <p:spPr>
          <a:xfrm>
            <a:off x="5977499" y="1039484"/>
            <a:ext cx="1566000" cy="156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</a:p>
        </p:txBody>
      </p:sp>
      <p:sp>
        <p:nvSpPr>
          <p:cNvPr id="23" name="Bildplatzhalter 2"/>
          <p:cNvSpPr>
            <a:spLocks noGrp="1"/>
          </p:cNvSpPr>
          <p:nvPr>
            <p:ph type="pic" sz="quarter" idx="14"/>
          </p:nvPr>
        </p:nvSpPr>
        <p:spPr>
          <a:xfrm>
            <a:off x="7676735" y="1037468"/>
            <a:ext cx="1566000" cy="156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</a:p>
        </p:txBody>
      </p:sp>
      <p:sp>
        <p:nvSpPr>
          <p:cNvPr id="24" name="Bildplatzhalter 2"/>
          <p:cNvSpPr>
            <a:spLocks noGrp="1"/>
          </p:cNvSpPr>
          <p:nvPr>
            <p:ph type="pic" sz="quarter" idx="15"/>
          </p:nvPr>
        </p:nvSpPr>
        <p:spPr>
          <a:xfrm>
            <a:off x="887333" y="2749075"/>
            <a:ext cx="1566000" cy="156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</a:p>
        </p:txBody>
      </p:sp>
      <p:sp>
        <p:nvSpPr>
          <p:cNvPr id="25" name="Bildplatzhalter 2"/>
          <p:cNvSpPr>
            <a:spLocks noGrp="1"/>
          </p:cNvSpPr>
          <p:nvPr>
            <p:ph type="pic" sz="quarter" idx="16"/>
          </p:nvPr>
        </p:nvSpPr>
        <p:spPr>
          <a:xfrm>
            <a:off x="2586571" y="2749075"/>
            <a:ext cx="1566000" cy="156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</a:p>
        </p:txBody>
      </p:sp>
      <p:sp>
        <p:nvSpPr>
          <p:cNvPr id="26" name="Bildplatzhalter 2"/>
          <p:cNvSpPr>
            <a:spLocks noGrp="1"/>
          </p:cNvSpPr>
          <p:nvPr>
            <p:ph type="pic" sz="quarter" idx="17"/>
          </p:nvPr>
        </p:nvSpPr>
        <p:spPr>
          <a:xfrm>
            <a:off x="4285809" y="2749075"/>
            <a:ext cx="1566000" cy="156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</a:p>
        </p:txBody>
      </p:sp>
      <p:sp>
        <p:nvSpPr>
          <p:cNvPr id="27" name="Bildplatzhalter 2"/>
          <p:cNvSpPr>
            <a:spLocks noGrp="1"/>
          </p:cNvSpPr>
          <p:nvPr>
            <p:ph type="pic" sz="quarter" idx="18"/>
          </p:nvPr>
        </p:nvSpPr>
        <p:spPr>
          <a:xfrm>
            <a:off x="5985047" y="2749075"/>
            <a:ext cx="1566000" cy="156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</a:p>
        </p:txBody>
      </p:sp>
      <p:sp>
        <p:nvSpPr>
          <p:cNvPr id="28" name="Bildplatzhalter 2"/>
          <p:cNvSpPr>
            <a:spLocks noGrp="1"/>
          </p:cNvSpPr>
          <p:nvPr>
            <p:ph type="pic" sz="quarter" idx="19"/>
          </p:nvPr>
        </p:nvSpPr>
        <p:spPr>
          <a:xfrm>
            <a:off x="7684283" y="2747059"/>
            <a:ext cx="1566000" cy="156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</a:p>
        </p:txBody>
      </p:sp>
      <p:sp>
        <p:nvSpPr>
          <p:cNvPr id="29" name="Bildplatzhalter 2"/>
          <p:cNvSpPr>
            <a:spLocks noGrp="1"/>
          </p:cNvSpPr>
          <p:nvPr>
            <p:ph type="pic" sz="quarter" idx="20"/>
          </p:nvPr>
        </p:nvSpPr>
        <p:spPr>
          <a:xfrm>
            <a:off x="885829" y="4449615"/>
            <a:ext cx="1566000" cy="156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</a:p>
        </p:txBody>
      </p:sp>
      <p:sp>
        <p:nvSpPr>
          <p:cNvPr id="30" name="Bildplatzhalter 2"/>
          <p:cNvSpPr>
            <a:spLocks noGrp="1"/>
          </p:cNvSpPr>
          <p:nvPr>
            <p:ph type="pic" sz="quarter" idx="21"/>
          </p:nvPr>
        </p:nvSpPr>
        <p:spPr>
          <a:xfrm>
            <a:off x="2585067" y="4449615"/>
            <a:ext cx="1566000" cy="156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</a:p>
        </p:txBody>
      </p:sp>
      <p:sp>
        <p:nvSpPr>
          <p:cNvPr id="31" name="Bildplatzhalter 2"/>
          <p:cNvSpPr>
            <a:spLocks noGrp="1"/>
          </p:cNvSpPr>
          <p:nvPr>
            <p:ph type="pic" sz="quarter" idx="22"/>
          </p:nvPr>
        </p:nvSpPr>
        <p:spPr>
          <a:xfrm>
            <a:off x="4284305" y="4449615"/>
            <a:ext cx="1566000" cy="156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</a:p>
        </p:txBody>
      </p:sp>
      <p:sp>
        <p:nvSpPr>
          <p:cNvPr id="32" name="Bildplatzhalter 2"/>
          <p:cNvSpPr>
            <a:spLocks noGrp="1"/>
          </p:cNvSpPr>
          <p:nvPr>
            <p:ph type="pic" sz="quarter" idx="23"/>
          </p:nvPr>
        </p:nvSpPr>
        <p:spPr>
          <a:xfrm>
            <a:off x="5983543" y="4449615"/>
            <a:ext cx="1566000" cy="156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</a:p>
        </p:txBody>
      </p:sp>
      <p:sp>
        <p:nvSpPr>
          <p:cNvPr id="33" name="Bildplatzhalter 2"/>
          <p:cNvSpPr>
            <a:spLocks noGrp="1"/>
          </p:cNvSpPr>
          <p:nvPr>
            <p:ph type="pic" sz="quarter" idx="24"/>
          </p:nvPr>
        </p:nvSpPr>
        <p:spPr>
          <a:xfrm>
            <a:off x="7682779" y="4447599"/>
            <a:ext cx="1566000" cy="156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</a:p>
        </p:txBody>
      </p:sp>
      <p:sp>
        <p:nvSpPr>
          <p:cNvPr id="34" name="Bildplatzhalter 2"/>
          <p:cNvSpPr>
            <a:spLocks noGrp="1"/>
          </p:cNvSpPr>
          <p:nvPr>
            <p:ph type="pic" sz="quarter" idx="25"/>
          </p:nvPr>
        </p:nvSpPr>
        <p:spPr>
          <a:xfrm>
            <a:off x="9385079" y="1037468"/>
            <a:ext cx="1566000" cy="156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</a:p>
        </p:txBody>
      </p:sp>
      <p:sp>
        <p:nvSpPr>
          <p:cNvPr id="35" name="Bildplatzhalter 2"/>
          <p:cNvSpPr>
            <a:spLocks noGrp="1"/>
          </p:cNvSpPr>
          <p:nvPr>
            <p:ph type="pic" sz="quarter" idx="26"/>
          </p:nvPr>
        </p:nvSpPr>
        <p:spPr>
          <a:xfrm>
            <a:off x="9385079" y="2747059"/>
            <a:ext cx="1566000" cy="156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</a:p>
        </p:txBody>
      </p:sp>
      <p:sp>
        <p:nvSpPr>
          <p:cNvPr id="36" name="Bildplatzhalter 2"/>
          <p:cNvSpPr>
            <a:spLocks noGrp="1"/>
          </p:cNvSpPr>
          <p:nvPr>
            <p:ph type="pic" sz="quarter" idx="27"/>
          </p:nvPr>
        </p:nvSpPr>
        <p:spPr>
          <a:xfrm>
            <a:off x="9383575" y="4447599"/>
            <a:ext cx="1566000" cy="156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1059847689"/>
      </p:ext>
    </p:extLst>
  </p:cSld>
  <p:clrMapOvr>
    <a:masterClrMapping/>
  </p:clrMapOvr>
  <p:hf hdr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el und 8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46076"/>
            <a:ext cx="10580687" cy="509588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Bildplatzhalter 2"/>
          <p:cNvSpPr>
            <a:spLocks noGrp="1"/>
          </p:cNvSpPr>
          <p:nvPr>
            <p:ph type="pic" sz="quarter" idx="10"/>
          </p:nvPr>
        </p:nvSpPr>
        <p:spPr>
          <a:xfrm>
            <a:off x="879785" y="1030288"/>
            <a:ext cx="2498415" cy="23418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</a:p>
        </p:txBody>
      </p:sp>
      <p:sp>
        <p:nvSpPr>
          <p:cNvPr id="9" name="Bildplatzhalter 2"/>
          <p:cNvSpPr>
            <a:spLocks noGrp="1"/>
          </p:cNvSpPr>
          <p:nvPr>
            <p:ph type="pic" sz="quarter" idx="11"/>
          </p:nvPr>
        </p:nvSpPr>
        <p:spPr>
          <a:xfrm>
            <a:off x="3575257" y="1030288"/>
            <a:ext cx="2498415" cy="23418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</a:p>
        </p:txBody>
      </p:sp>
      <p:sp>
        <p:nvSpPr>
          <p:cNvPr id="10" name="Bildplatzhalter 2"/>
          <p:cNvSpPr>
            <a:spLocks noGrp="1"/>
          </p:cNvSpPr>
          <p:nvPr>
            <p:ph type="pic" sz="quarter" idx="12"/>
          </p:nvPr>
        </p:nvSpPr>
        <p:spPr>
          <a:xfrm>
            <a:off x="6270729" y="1030288"/>
            <a:ext cx="2498415" cy="23418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3"/>
          </p:nvPr>
        </p:nvSpPr>
        <p:spPr>
          <a:xfrm>
            <a:off x="8966200" y="1030288"/>
            <a:ext cx="2498415" cy="23418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</a:p>
        </p:txBody>
      </p:sp>
      <p:sp>
        <p:nvSpPr>
          <p:cNvPr id="12" name="Bildplatzhalter 2"/>
          <p:cNvSpPr>
            <a:spLocks noGrp="1"/>
          </p:cNvSpPr>
          <p:nvPr>
            <p:ph type="pic" sz="quarter" idx="14"/>
          </p:nvPr>
        </p:nvSpPr>
        <p:spPr>
          <a:xfrm>
            <a:off x="880142" y="3572347"/>
            <a:ext cx="2498415" cy="23418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</a:p>
        </p:txBody>
      </p:sp>
      <p:sp>
        <p:nvSpPr>
          <p:cNvPr id="13" name="Bildplatzhalter 2"/>
          <p:cNvSpPr>
            <a:spLocks noGrp="1"/>
          </p:cNvSpPr>
          <p:nvPr>
            <p:ph type="pic" sz="quarter" idx="15"/>
          </p:nvPr>
        </p:nvSpPr>
        <p:spPr>
          <a:xfrm>
            <a:off x="3575614" y="3572347"/>
            <a:ext cx="2498415" cy="23418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</a:p>
        </p:txBody>
      </p:sp>
      <p:sp>
        <p:nvSpPr>
          <p:cNvPr id="14" name="Bildplatzhalter 2"/>
          <p:cNvSpPr>
            <a:spLocks noGrp="1"/>
          </p:cNvSpPr>
          <p:nvPr>
            <p:ph type="pic" sz="quarter" idx="16"/>
          </p:nvPr>
        </p:nvSpPr>
        <p:spPr>
          <a:xfrm>
            <a:off x="6271086" y="3572347"/>
            <a:ext cx="2498415" cy="23418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</a:p>
        </p:txBody>
      </p:sp>
      <p:sp>
        <p:nvSpPr>
          <p:cNvPr id="15" name="Bildplatzhalter 2"/>
          <p:cNvSpPr>
            <a:spLocks noGrp="1"/>
          </p:cNvSpPr>
          <p:nvPr>
            <p:ph type="pic" sz="quarter" idx="17"/>
          </p:nvPr>
        </p:nvSpPr>
        <p:spPr>
          <a:xfrm>
            <a:off x="8966557" y="3572347"/>
            <a:ext cx="2498415" cy="23418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3260595210"/>
      </p:ext>
    </p:extLst>
  </p:cSld>
  <p:clrMapOvr>
    <a:masterClrMapping/>
  </p:clrMapOvr>
  <p:hf hdr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el und 6 Bilder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46076"/>
            <a:ext cx="10580687" cy="509588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Bildplatzhalter 2"/>
          <p:cNvSpPr>
            <a:spLocks noGrp="1"/>
          </p:cNvSpPr>
          <p:nvPr>
            <p:ph type="pic" sz="quarter" idx="12"/>
          </p:nvPr>
        </p:nvSpPr>
        <p:spPr>
          <a:xfrm>
            <a:off x="9703" y="1057584"/>
            <a:ext cx="4050000" cy="252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</a:p>
        </p:txBody>
      </p:sp>
      <p:sp>
        <p:nvSpPr>
          <p:cNvPr id="14" name="Bildplatzhalter 2"/>
          <p:cNvSpPr>
            <a:spLocks noGrp="1"/>
          </p:cNvSpPr>
          <p:nvPr>
            <p:ph type="pic" sz="quarter" idx="13"/>
          </p:nvPr>
        </p:nvSpPr>
        <p:spPr>
          <a:xfrm>
            <a:off x="4081331" y="1057584"/>
            <a:ext cx="4050000" cy="252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</a:p>
        </p:txBody>
      </p:sp>
      <p:sp>
        <p:nvSpPr>
          <p:cNvPr id="15" name="Bildplatzhalter 2"/>
          <p:cNvSpPr>
            <a:spLocks noGrp="1"/>
          </p:cNvSpPr>
          <p:nvPr>
            <p:ph type="pic" sz="quarter" idx="14"/>
          </p:nvPr>
        </p:nvSpPr>
        <p:spPr>
          <a:xfrm>
            <a:off x="8152960" y="1057584"/>
            <a:ext cx="4050000" cy="252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</a:p>
        </p:txBody>
      </p:sp>
      <p:sp>
        <p:nvSpPr>
          <p:cNvPr id="16" name="Bildplatzhalter 2"/>
          <p:cNvSpPr>
            <a:spLocks noGrp="1"/>
          </p:cNvSpPr>
          <p:nvPr>
            <p:ph type="pic" sz="quarter" idx="15"/>
          </p:nvPr>
        </p:nvSpPr>
        <p:spPr>
          <a:xfrm>
            <a:off x="5151" y="3602514"/>
            <a:ext cx="4050000" cy="252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</a:p>
        </p:txBody>
      </p:sp>
      <p:sp>
        <p:nvSpPr>
          <p:cNvPr id="17" name="Bildplatzhalter 2"/>
          <p:cNvSpPr>
            <a:spLocks noGrp="1"/>
          </p:cNvSpPr>
          <p:nvPr>
            <p:ph type="pic" sz="quarter" idx="16"/>
          </p:nvPr>
        </p:nvSpPr>
        <p:spPr>
          <a:xfrm>
            <a:off x="4076779" y="3602514"/>
            <a:ext cx="4050000" cy="252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</a:p>
        </p:txBody>
      </p:sp>
      <p:sp>
        <p:nvSpPr>
          <p:cNvPr id="18" name="Bildplatzhalter 2"/>
          <p:cNvSpPr>
            <a:spLocks noGrp="1"/>
          </p:cNvSpPr>
          <p:nvPr>
            <p:ph type="pic" sz="quarter" idx="17"/>
          </p:nvPr>
        </p:nvSpPr>
        <p:spPr>
          <a:xfrm>
            <a:off x="8148408" y="3602514"/>
            <a:ext cx="4050000" cy="252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3303458194"/>
      </p:ext>
    </p:extLst>
  </p:cSld>
  <p:clrMapOvr>
    <a:masterClrMapping/>
  </p:clrMapOvr>
  <p:hf hdr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46076"/>
            <a:ext cx="10580687" cy="509588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15000380"/>
      </p:ext>
    </p:extLst>
  </p:cSld>
  <p:clrMapOvr>
    <a:masterClrMapping/>
  </p:clrMapOvr>
  <p:hf hdr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46076"/>
            <a:ext cx="10580687" cy="509588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7" name="Bildplatzhalter 6"/>
          <p:cNvSpPr>
            <a:spLocks noGrp="1"/>
          </p:cNvSpPr>
          <p:nvPr>
            <p:ph type="pic" sz="quarter" idx="10"/>
          </p:nvPr>
        </p:nvSpPr>
        <p:spPr>
          <a:xfrm>
            <a:off x="0" y="1030288"/>
            <a:ext cx="12192000" cy="5099050"/>
          </a:xfrm>
        </p:spPr>
        <p:txBody>
          <a:bodyPr/>
          <a:lstStyle/>
          <a:p>
            <a:r>
              <a:rPr lang="de-DE" dirty="0"/>
              <a:t>Bild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3258956533"/>
      </p:ext>
    </p:extLst>
  </p:cSld>
  <p:clrMapOvr>
    <a:masterClrMapping/>
  </p:clrMapOvr>
  <p:hf hdr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/>
          <p:cNvSpPr>
            <a:spLocks noGrp="1"/>
          </p:cNvSpPr>
          <p:nvPr>
            <p:ph type="pic" sz="quarter" idx="10"/>
          </p:nvPr>
        </p:nvSpPr>
        <p:spPr>
          <a:xfrm>
            <a:off x="0" y="6"/>
            <a:ext cx="12192000" cy="6129331"/>
          </a:xfrm>
        </p:spPr>
        <p:txBody>
          <a:bodyPr/>
          <a:lstStyle/>
          <a:p>
            <a:r>
              <a:rPr lang="de-DE" dirty="0"/>
              <a:t>Bild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2679611084"/>
      </p:ext>
    </p:extLst>
  </p:cSld>
  <p:clrMapOvr>
    <a:masterClrMapping/>
  </p:clrMapOvr>
  <p:hf hdr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2"/>
            <a:ext cx="12192000" cy="6129336"/>
          </a:xfrm>
          <a:prstGeom prst="rect">
            <a:avLst/>
          </a:prstGeom>
          <a:gradFill>
            <a:gsLst>
              <a:gs pos="14000">
                <a:schemeClr val="accent2"/>
              </a:gs>
              <a:gs pos="100000">
                <a:schemeClr val="accent1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 dirty="0"/>
          </a:p>
        </p:txBody>
      </p:sp>
      <p:sp>
        <p:nvSpPr>
          <p:cNvPr id="4" name="Titel 1"/>
          <p:cNvSpPr>
            <a:spLocks noGrp="1"/>
          </p:cNvSpPr>
          <p:nvPr>
            <p:ph type="title" hasCustomPrompt="1"/>
          </p:nvPr>
        </p:nvSpPr>
        <p:spPr>
          <a:xfrm>
            <a:off x="882771" y="3835706"/>
            <a:ext cx="3881437" cy="492443"/>
          </a:xfrm>
          <a:noFill/>
          <a:ln>
            <a:noFill/>
          </a:ln>
        </p:spPr>
        <p:txBody>
          <a:bodyPr wrap="none" lIns="0">
            <a:spAutoFit/>
          </a:bodyPr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Titelmasterformat</a:t>
            </a:r>
          </a:p>
        </p:txBody>
      </p:sp>
      <p:sp>
        <p:nvSpPr>
          <p:cNvPr id="5" name="Textplatzhalter 5">
            <a:extLst>
              <a:ext uri="{FF2B5EF4-FFF2-40B4-BE49-F238E27FC236}">
                <a16:creationId xmlns:a16="http://schemas.microsoft.com/office/drawing/2014/main" id="{AB2194A4-CBE4-4A84-B1E9-D417CDD94A3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82770" y="4375609"/>
            <a:ext cx="4694293" cy="492443"/>
          </a:xfrm>
          <a:prstGeom prst="rect">
            <a:avLst/>
          </a:prstGeom>
          <a:noFill/>
        </p:spPr>
        <p:txBody>
          <a:bodyPr wrap="none" lIns="0">
            <a:spAutoFit/>
          </a:bodyPr>
          <a:lstStyle>
            <a:lvl1pPr>
              <a:defRPr sz="3200" b="0">
                <a:solidFill>
                  <a:schemeClr val="bg1"/>
                </a:solidFill>
              </a:defRPr>
            </a:lvl1pPr>
            <a:lvl3pPr marL="72000" indent="0">
              <a:buNone/>
              <a:defRPr/>
            </a:lvl3pPr>
            <a:lvl4pPr marL="180000" indent="0">
              <a:buNone/>
              <a:defRPr/>
            </a:lvl4pPr>
          </a:lstStyle>
          <a:p>
            <a:pPr lvl="0"/>
            <a:r>
              <a:rPr lang="de-DE" dirty="0"/>
              <a:t>durch Kicken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24706788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2"/>
            <a:ext cx="12192000" cy="6129336"/>
          </a:xfrm>
          <a:prstGeom prst="rect">
            <a:avLst/>
          </a:prstGeom>
          <a:gradFill>
            <a:gsLst>
              <a:gs pos="14000">
                <a:schemeClr val="accent2"/>
              </a:gs>
              <a:gs pos="100000">
                <a:schemeClr val="accent1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 dirty="0"/>
          </a:p>
        </p:txBody>
      </p:sp>
      <p:sp>
        <p:nvSpPr>
          <p:cNvPr id="6" name="Titel 1"/>
          <p:cNvSpPr>
            <a:spLocks noGrp="1"/>
          </p:cNvSpPr>
          <p:nvPr>
            <p:ph type="title" hasCustomPrompt="1"/>
          </p:nvPr>
        </p:nvSpPr>
        <p:spPr>
          <a:xfrm>
            <a:off x="882771" y="3835706"/>
            <a:ext cx="3941317" cy="492443"/>
          </a:xfr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Titelmasterformat</a:t>
            </a:r>
          </a:p>
        </p:txBody>
      </p:sp>
      <p:sp>
        <p:nvSpPr>
          <p:cNvPr id="7" name="Textplatzhalter 5">
            <a:extLst>
              <a:ext uri="{FF2B5EF4-FFF2-40B4-BE49-F238E27FC236}">
                <a16:creationId xmlns:a16="http://schemas.microsoft.com/office/drawing/2014/main" id="{AB2194A4-CBE4-4A84-B1E9-D417CDD94A3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82770" y="4375609"/>
            <a:ext cx="4803348" cy="492443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>
              <a:defRPr sz="3200" b="0">
                <a:solidFill>
                  <a:schemeClr val="accent1"/>
                </a:solidFill>
              </a:defRPr>
            </a:lvl1pPr>
            <a:lvl3pPr marL="72000" indent="0">
              <a:buNone/>
              <a:defRPr/>
            </a:lvl3pPr>
            <a:lvl4pPr marL="180000" indent="0">
              <a:buNone/>
              <a:defRPr/>
            </a:lvl4pPr>
          </a:lstStyle>
          <a:p>
            <a:pPr lvl="0"/>
            <a:r>
              <a:rPr lang="de-DE" dirty="0"/>
              <a:t>durch Kicken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059359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elfolie_TUD_blauverlau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/>
        </p:nvSpPr>
        <p:spPr>
          <a:xfrm>
            <a:off x="0" y="0"/>
            <a:ext cx="12192000" cy="6858001"/>
          </a:xfrm>
          <a:prstGeom prst="rect">
            <a:avLst/>
          </a:prstGeom>
          <a:gradFill>
            <a:gsLst>
              <a:gs pos="14000">
                <a:schemeClr val="accent2"/>
              </a:gs>
              <a:gs pos="100000">
                <a:schemeClr val="accent1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 dirty="0"/>
          </a:p>
        </p:txBody>
      </p:sp>
      <p:sp>
        <p:nvSpPr>
          <p:cNvPr id="12" name="Textplatzhalter 25"/>
          <p:cNvSpPr>
            <a:spLocks noGrp="1"/>
          </p:cNvSpPr>
          <p:nvPr>
            <p:ph type="body" sz="quarter" idx="10" hasCustomPrompt="1"/>
          </p:nvPr>
        </p:nvSpPr>
        <p:spPr>
          <a:xfrm>
            <a:off x="882808" y="2852116"/>
            <a:ext cx="1692959" cy="246221"/>
          </a:xfrm>
          <a:prstGeom prst="rect">
            <a:avLst/>
          </a:prstGeom>
          <a:noFill/>
          <a:ln>
            <a:noFill/>
          </a:ln>
        </p:spPr>
        <p:txBody>
          <a:bodyPr wrap="none" lIns="0">
            <a:spAutoFit/>
          </a:bodyPr>
          <a:lstStyle>
            <a:lvl1pPr>
              <a:spcBef>
                <a:spcPts val="0"/>
              </a:spcBef>
              <a:defRPr sz="1600" b="1">
                <a:solidFill>
                  <a:schemeClr val="bg1">
                    <a:alpha val="70000"/>
                  </a:schemeClr>
                </a:solidFill>
              </a:defRPr>
            </a:lvl1pPr>
          </a:lstStyle>
          <a:p>
            <a:pPr lvl="0"/>
            <a:r>
              <a:rPr lang="de-DE" dirty="0"/>
              <a:t>Vorname, Name</a:t>
            </a:r>
          </a:p>
        </p:txBody>
      </p:sp>
      <p:sp>
        <p:nvSpPr>
          <p:cNvPr id="14" name="Titel 1"/>
          <p:cNvSpPr>
            <a:spLocks noGrp="1"/>
          </p:cNvSpPr>
          <p:nvPr>
            <p:ph type="title" hasCustomPrompt="1"/>
          </p:nvPr>
        </p:nvSpPr>
        <p:spPr>
          <a:xfrm>
            <a:off x="882771" y="3835706"/>
            <a:ext cx="3881437" cy="492443"/>
          </a:xfrm>
          <a:noFill/>
          <a:ln>
            <a:noFill/>
          </a:ln>
        </p:spPr>
        <p:txBody>
          <a:bodyPr wrap="none" lIns="0">
            <a:spAutoFit/>
          </a:bodyPr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Titelmasterformat</a:t>
            </a:r>
          </a:p>
        </p:txBody>
      </p:sp>
      <p:sp>
        <p:nvSpPr>
          <p:cNvPr id="15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882772" y="5028236"/>
            <a:ext cx="5981697" cy="246221"/>
          </a:xfrm>
          <a:prstGeom prst="rect">
            <a:avLst/>
          </a:prstGeom>
          <a:noFill/>
        </p:spPr>
        <p:txBody>
          <a:bodyPr wrap="none" lIns="0">
            <a:spAutoFit/>
          </a:bodyPr>
          <a:lstStyle>
            <a:lvl1pPr marL="0" indent="0" algn="l">
              <a:buNone/>
              <a:defRPr b="0">
                <a:solidFill>
                  <a:schemeClr val="bg1">
                    <a:alpha val="7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16" name="Textplatzhalter 25">
            <a:extLst>
              <a:ext uri="{FF2B5EF4-FFF2-40B4-BE49-F238E27FC236}">
                <a16:creationId xmlns:a16="http://schemas.microsoft.com/office/drawing/2014/main" id="{78DD96F1-BE0C-4FE4-B69F-BA85926561C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82808" y="3138045"/>
            <a:ext cx="3028966" cy="246221"/>
          </a:xfrm>
          <a:prstGeom prst="rect">
            <a:avLst/>
          </a:prstGeom>
          <a:noFill/>
          <a:ln>
            <a:noFill/>
          </a:ln>
        </p:spPr>
        <p:txBody>
          <a:bodyPr wrap="none" lIns="0">
            <a:spAutoFit/>
          </a:bodyPr>
          <a:lstStyle>
            <a:lvl1pPr>
              <a:spcBef>
                <a:spcPts val="0"/>
              </a:spcBef>
              <a:defRPr sz="1600" b="0">
                <a:solidFill>
                  <a:schemeClr val="bg1">
                    <a:alpha val="70000"/>
                  </a:schemeClr>
                </a:solidFill>
              </a:defRPr>
            </a:lvl1pPr>
          </a:lstStyle>
          <a:p>
            <a:pPr lvl="0"/>
            <a:r>
              <a:rPr lang="de-DE" dirty="0"/>
              <a:t>Struktureinheit der TU Dresden</a:t>
            </a:r>
          </a:p>
        </p:txBody>
      </p:sp>
      <p:sp>
        <p:nvSpPr>
          <p:cNvPr id="17" name="Textplatzhalter 5">
            <a:extLst>
              <a:ext uri="{FF2B5EF4-FFF2-40B4-BE49-F238E27FC236}">
                <a16:creationId xmlns:a16="http://schemas.microsoft.com/office/drawing/2014/main" id="{AB2194A4-CBE4-4A84-B1E9-D417CDD94A3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82770" y="4375609"/>
            <a:ext cx="4694293" cy="492443"/>
          </a:xfrm>
          <a:prstGeom prst="rect">
            <a:avLst/>
          </a:prstGeom>
          <a:noFill/>
        </p:spPr>
        <p:txBody>
          <a:bodyPr wrap="none" lIns="0">
            <a:spAutoFit/>
          </a:bodyPr>
          <a:lstStyle>
            <a:lvl1pPr>
              <a:defRPr sz="3200" b="0">
                <a:solidFill>
                  <a:schemeClr val="bg1"/>
                </a:solidFill>
              </a:defRPr>
            </a:lvl1pPr>
            <a:lvl3pPr marL="72000" indent="0">
              <a:buNone/>
              <a:defRPr/>
            </a:lvl3pPr>
            <a:lvl4pPr marL="180000" indent="0">
              <a:buNone/>
              <a:defRPr/>
            </a:lvl4pPr>
          </a:lstStyle>
          <a:p>
            <a:pPr lvl="0"/>
            <a:r>
              <a:rPr lang="de-DE" dirty="0"/>
              <a:t>durch Kicken bearbeiten</a:t>
            </a:r>
          </a:p>
        </p:txBody>
      </p:sp>
      <p:sp>
        <p:nvSpPr>
          <p:cNvPr id="18" name="Textplatzhalter 7">
            <a:extLst>
              <a:ext uri="{FF2B5EF4-FFF2-40B4-BE49-F238E27FC236}">
                <a16:creationId xmlns:a16="http://schemas.microsoft.com/office/drawing/2014/main" id="{F1D71DE1-F9B2-4550-A173-A1C0CE63C0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82808" y="5312641"/>
            <a:ext cx="4602029" cy="246221"/>
          </a:xfrm>
          <a:prstGeom prst="rect">
            <a:avLst/>
          </a:prstGeom>
          <a:noFill/>
        </p:spPr>
        <p:txBody>
          <a:bodyPr wrap="none" lIns="0">
            <a:spAutoFit/>
          </a:bodyPr>
          <a:lstStyle>
            <a:lvl1pPr>
              <a:defRPr b="0">
                <a:solidFill>
                  <a:schemeClr val="bg1">
                    <a:alpha val="70000"/>
                  </a:schemeClr>
                </a:solidFill>
              </a:defRPr>
            </a:lvl1pPr>
          </a:lstStyle>
          <a:p>
            <a:pPr lvl="0"/>
            <a:r>
              <a:rPr lang="de-DE" dirty="0"/>
              <a:t>Ort oder Anlass des Vortrags // 18. Februar 2022</a:t>
            </a:r>
          </a:p>
        </p:txBody>
      </p:sp>
      <p:pic>
        <p:nvPicPr>
          <p:cNvPr id="19" name="Grafik 18" descr="Logo. Acht unregelmäßige Dreiecksflächen sind, im Uhrzeigersinn zu einem regelmäßig achteckigen Ring angeordnet. Links daneben zweizeilig der Schriftzug &quot;DRESDEN concept" title="Logo Dresden concept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7694" y="329323"/>
            <a:ext cx="1463906" cy="543600"/>
          </a:xfrm>
          <a:prstGeom prst="rect">
            <a:avLst/>
          </a:prstGeom>
        </p:spPr>
      </p:pic>
      <p:pic>
        <p:nvPicPr>
          <p:cNvPr id="20" name="Grafik 19" descr="Logo. Schriftzug &quot;Technische Universität Dresden&quot;. Links davon befindet sich ein Achteck, das in zwei Bereiche aufgeteilt ist, die zusammen die Buchstaben &quot;T&quot; und &quot;U&quot; ergeben." title="Logo der TU Dresden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04" y="349731"/>
            <a:ext cx="1765029" cy="5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281077"/>
      </p:ext>
    </p:extLst>
  </p:cSld>
  <p:clrMapOvr>
    <a:masterClrMapping/>
  </p:clrMapOvr>
  <p:hf hdr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2"/>
            <a:ext cx="12192000" cy="6129336"/>
          </a:xfrm>
          <a:prstGeom prst="rect">
            <a:avLst/>
          </a:prstGeom>
          <a:gradFill>
            <a:gsLst>
              <a:gs pos="14000">
                <a:schemeClr val="accent5"/>
              </a:gs>
              <a:gs pos="100000">
                <a:schemeClr val="accent4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 dirty="0"/>
          </a:p>
        </p:txBody>
      </p:sp>
      <p:sp>
        <p:nvSpPr>
          <p:cNvPr id="4" name="Titel 1"/>
          <p:cNvSpPr>
            <a:spLocks noGrp="1"/>
          </p:cNvSpPr>
          <p:nvPr>
            <p:ph type="title" hasCustomPrompt="1"/>
          </p:nvPr>
        </p:nvSpPr>
        <p:spPr>
          <a:xfrm>
            <a:off x="882771" y="3835706"/>
            <a:ext cx="3881437" cy="492443"/>
          </a:xfrm>
          <a:noFill/>
          <a:ln>
            <a:noFill/>
          </a:ln>
        </p:spPr>
        <p:txBody>
          <a:bodyPr wrap="none" lIns="0">
            <a:spAutoFit/>
          </a:bodyPr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Titelmasterformat</a:t>
            </a:r>
          </a:p>
        </p:txBody>
      </p:sp>
      <p:sp>
        <p:nvSpPr>
          <p:cNvPr id="5" name="Textplatzhalter 5">
            <a:extLst>
              <a:ext uri="{FF2B5EF4-FFF2-40B4-BE49-F238E27FC236}">
                <a16:creationId xmlns:a16="http://schemas.microsoft.com/office/drawing/2014/main" id="{AB2194A4-CBE4-4A84-B1E9-D417CDD94A3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82770" y="4375609"/>
            <a:ext cx="4694293" cy="492443"/>
          </a:xfrm>
          <a:prstGeom prst="rect">
            <a:avLst/>
          </a:prstGeom>
          <a:noFill/>
        </p:spPr>
        <p:txBody>
          <a:bodyPr wrap="none" lIns="0">
            <a:spAutoFit/>
          </a:bodyPr>
          <a:lstStyle>
            <a:lvl1pPr>
              <a:defRPr sz="3200" b="0">
                <a:solidFill>
                  <a:schemeClr val="bg1"/>
                </a:solidFill>
              </a:defRPr>
            </a:lvl1pPr>
            <a:lvl3pPr marL="72000" indent="0">
              <a:buNone/>
              <a:defRPr/>
            </a:lvl3pPr>
            <a:lvl4pPr marL="180000" indent="0">
              <a:buNone/>
              <a:defRPr/>
            </a:lvl4pPr>
          </a:lstStyle>
          <a:p>
            <a:pPr lvl="0"/>
            <a:r>
              <a:rPr lang="de-DE" dirty="0"/>
              <a:t>durch Kicken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74284188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ildplatzhalter 3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129338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</a:p>
        </p:txBody>
      </p:sp>
      <p:sp>
        <p:nvSpPr>
          <p:cNvPr id="6" name="Titel 1"/>
          <p:cNvSpPr>
            <a:spLocks noGrp="1"/>
          </p:cNvSpPr>
          <p:nvPr>
            <p:ph type="title" hasCustomPrompt="1"/>
          </p:nvPr>
        </p:nvSpPr>
        <p:spPr>
          <a:xfrm>
            <a:off x="882771" y="3835706"/>
            <a:ext cx="3941317" cy="492443"/>
          </a:xfr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Titelmasterformat</a:t>
            </a:r>
          </a:p>
        </p:txBody>
      </p:sp>
      <p:sp>
        <p:nvSpPr>
          <p:cNvPr id="7" name="Textplatzhalter 5">
            <a:extLst>
              <a:ext uri="{FF2B5EF4-FFF2-40B4-BE49-F238E27FC236}">
                <a16:creationId xmlns:a16="http://schemas.microsoft.com/office/drawing/2014/main" id="{AB2194A4-CBE4-4A84-B1E9-D417CDD94A3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82770" y="4375609"/>
            <a:ext cx="4803348" cy="492443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>
              <a:defRPr sz="3200" b="0">
                <a:solidFill>
                  <a:schemeClr val="accent1"/>
                </a:solidFill>
              </a:defRPr>
            </a:lvl1pPr>
            <a:lvl3pPr marL="72000" indent="0">
              <a:buNone/>
              <a:defRPr/>
            </a:lvl3pPr>
            <a:lvl4pPr marL="180000" indent="0">
              <a:buNone/>
              <a:defRPr/>
            </a:lvl4pPr>
          </a:lstStyle>
          <a:p>
            <a:pPr lvl="0"/>
            <a:r>
              <a:rPr lang="de-DE" dirty="0"/>
              <a:t>durch Kicken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8232374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elfolie_TUD_wei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25"/>
          <p:cNvSpPr>
            <a:spLocks noGrp="1"/>
          </p:cNvSpPr>
          <p:nvPr>
            <p:ph type="body" sz="quarter" idx="10" hasCustomPrompt="1"/>
          </p:nvPr>
        </p:nvSpPr>
        <p:spPr>
          <a:xfrm>
            <a:off x="882808" y="2852116"/>
            <a:ext cx="1692959" cy="246221"/>
          </a:xfrm>
          <a:prstGeom prst="rect">
            <a:avLst/>
          </a:prstGeom>
          <a:noFill/>
          <a:ln>
            <a:noFill/>
          </a:ln>
        </p:spPr>
        <p:txBody>
          <a:bodyPr wrap="none" lIns="0">
            <a:spAutoFit/>
          </a:bodyPr>
          <a:lstStyle>
            <a:lvl1pPr>
              <a:spcBef>
                <a:spcPts val="0"/>
              </a:spcBef>
              <a:defRPr sz="1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Vorname, Name</a:t>
            </a:r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882771" y="3835706"/>
            <a:ext cx="3881437" cy="492443"/>
          </a:xfrm>
          <a:noFill/>
          <a:ln>
            <a:noFill/>
          </a:ln>
        </p:spPr>
        <p:txBody>
          <a:bodyPr wrap="none" lIns="0">
            <a:spAutoFit/>
          </a:bodyPr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Titelmasterformat</a:t>
            </a:r>
          </a:p>
        </p:txBody>
      </p:sp>
      <p:sp>
        <p:nvSpPr>
          <p:cNvPr id="11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882772" y="5028236"/>
            <a:ext cx="5981697" cy="246221"/>
          </a:xfrm>
          <a:prstGeom prst="rect">
            <a:avLst/>
          </a:prstGeom>
          <a:noFill/>
        </p:spPr>
        <p:txBody>
          <a:bodyPr wrap="none" lIns="0">
            <a:spAutoFit/>
          </a:bodyPr>
          <a:lstStyle>
            <a:lvl1pPr marL="0" indent="0" algn="l">
              <a:buNone/>
              <a:defRPr b="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12" name="Textplatzhalter 25">
            <a:extLst>
              <a:ext uri="{FF2B5EF4-FFF2-40B4-BE49-F238E27FC236}">
                <a16:creationId xmlns:a16="http://schemas.microsoft.com/office/drawing/2014/main" id="{78DD96F1-BE0C-4FE4-B69F-BA85926561C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82808" y="3138045"/>
            <a:ext cx="3028966" cy="246221"/>
          </a:xfrm>
          <a:prstGeom prst="rect">
            <a:avLst/>
          </a:prstGeom>
          <a:noFill/>
          <a:ln>
            <a:noFill/>
          </a:ln>
        </p:spPr>
        <p:txBody>
          <a:bodyPr wrap="none" lIns="0">
            <a:spAutoFit/>
          </a:bodyPr>
          <a:lstStyle>
            <a:lvl1pPr>
              <a:spcBef>
                <a:spcPts val="0"/>
              </a:spcBef>
              <a:defRPr sz="16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Struktureinheit der TU Dresden</a:t>
            </a:r>
          </a:p>
        </p:txBody>
      </p:sp>
      <p:sp>
        <p:nvSpPr>
          <p:cNvPr id="13" name="Textplatzhalter 5">
            <a:extLst>
              <a:ext uri="{FF2B5EF4-FFF2-40B4-BE49-F238E27FC236}">
                <a16:creationId xmlns:a16="http://schemas.microsoft.com/office/drawing/2014/main" id="{AB2194A4-CBE4-4A84-B1E9-D417CDD94A3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82770" y="4375609"/>
            <a:ext cx="4694293" cy="492443"/>
          </a:xfrm>
          <a:prstGeom prst="rect">
            <a:avLst/>
          </a:prstGeom>
          <a:noFill/>
        </p:spPr>
        <p:txBody>
          <a:bodyPr wrap="none" lIns="0">
            <a:spAutoFit/>
          </a:bodyPr>
          <a:lstStyle>
            <a:lvl1pPr>
              <a:defRPr sz="3200" b="0">
                <a:solidFill>
                  <a:schemeClr val="accent1"/>
                </a:solidFill>
              </a:defRPr>
            </a:lvl1pPr>
            <a:lvl3pPr marL="72000" indent="0">
              <a:buNone/>
              <a:defRPr/>
            </a:lvl3pPr>
            <a:lvl4pPr marL="180000" indent="0">
              <a:buNone/>
              <a:defRPr/>
            </a:lvl4pPr>
          </a:lstStyle>
          <a:p>
            <a:pPr lvl="0"/>
            <a:r>
              <a:rPr lang="de-DE" dirty="0"/>
              <a:t>durch Kicken bearbeiten</a:t>
            </a:r>
          </a:p>
        </p:txBody>
      </p:sp>
      <p:sp>
        <p:nvSpPr>
          <p:cNvPr id="14" name="Textplatzhalter 7">
            <a:extLst>
              <a:ext uri="{FF2B5EF4-FFF2-40B4-BE49-F238E27FC236}">
                <a16:creationId xmlns:a16="http://schemas.microsoft.com/office/drawing/2014/main" id="{F1D71DE1-F9B2-4550-A173-A1C0CE63C0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82808" y="5312641"/>
            <a:ext cx="4602029" cy="246221"/>
          </a:xfrm>
          <a:prstGeom prst="rect">
            <a:avLst/>
          </a:prstGeom>
          <a:noFill/>
        </p:spPr>
        <p:txBody>
          <a:bodyPr wrap="none" lIns="0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Ort oder Anlass des Vortrags // 18. Februar 2022</a:t>
            </a:r>
          </a:p>
        </p:txBody>
      </p:sp>
      <p:pic>
        <p:nvPicPr>
          <p:cNvPr id="10" name="Grafik 9"/>
          <p:cNvPicPr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6348" y="330108"/>
            <a:ext cx="1468046" cy="544572"/>
          </a:xfrm>
          <a:prstGeom prst="rect">
            <a:avLst/>
          </a:prstGeom>
        </p:spPr>
      </p:pic>
      <p:pic>
        <p:nvPicPr>
          <p:cNvPr id="16" name="Grafik 1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04" y="349751"/>
            <a:ext cx="1764000" cy="512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198478"/>
      </p:ext>
    </p:extLst>
  </p:cSld>
  <p:clrMapOvr>
    <a:masterClrMapping/>
  </p:clrMapOvr>
  <p:hf hd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elfolie_TUD_Foto_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580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</a:p>
        </p:txBody>
      </p:sp>
      <p:sp>
        <p:nvSpPr>
          <p:cNvPr id="10" name="Bildplatzhalter 9" descr="Logo. Acht unregelmäßige Dreiecksflächen sind, im Uhrzeigersinn einen Farbverlauf von dunkelblau bis hellgrün ergebend, zu einem regelmäßig achteckigen Ring angeordnet. Links daneben zweizeilig der Schriftzug &quot;DRESDEN concept" title="Logo Dresden concept"/>
          <p:cNvSpPr>
            <a:spLocks noGrp="1"/>
          </p:cNvSpPr>
          <p:nvPr>
            <p:ph type="pic" sz="quarter" idx="16"/>
          </p:nvPr>
        </p:nvSpPr>
        <p:spPr>
          <a:xfrm>
            <a:off x="10405594" y="327901"/>
            <a:ext cx="1468800" cy="550800"/>
          </a:xfrm>
          <a:blipFill>
            <a:blip r:embed="rId2"/>
            <a:srcRect/>
            <a:stretch>
              <a:fillRect l="-493" r="-493"/>
            </a:stretch>
          </a:blipFill>
        </p:spPr>
        <p:txBody>
          <a:bodyPr/>
          <a:lstStyle>
            <a:lvl1pPr>
              <a:defRPr sz="100" b="0">
                <a:solidFill>
                  <a:schemeClr val="bg1"/>
                </a:solidFill>
              </a:defRPr>
            </a:lvl1pPr>
          </a:lstStyle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7" name="Textplatzhalter 25"/>
          <p:cNvSpPr>
            <a:spLocks noGrp="1"/>
          </p:cNvSpPr>
          <p:nvPr>
            <p:ph type="body" sz="quarter" idx="10" hasCustomPrompt="1"/>
          </p:nvPr>
        </p:nvSpPr>
        <p:spPr>
          <a:xfrm>
            <a:off x="882808" y="2852116"/>
            <a:ext cx="1802014" cy="24622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spcBef>
                <a:spcPts val="0"/>
              </a:spcBef>
              <a:defRPr sz="1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Vorname, Name</a:t>
            </a:r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882771" y="3835706"/>
            <a:ext cx="3941317" cy="492443"/>
          </a:xfr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Titelmasterformat</a:t>
            </a:r>
          </a:p>
        </p:txBody>
      </p:sp>
      <p:sp>
        <p:nvSpPr>
          <p:cNvPr id="11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882772" y="5028236"/>
            <a:ext cx="6090752" cy="246221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 marL="0" indent="0" algn="l">
              <a:buNone/>
              <a:defRPr b="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12" name="Textplatzhalter 25">
            <a:extLst>
              <a:ext uri="{FF2B5EF4-FFF2-40B4-BE49-F238E27FC236}">
                <a16:creationId xmlns:a16="http://schemas.microsoft.com/office/drawing/2014/main" id="{78DD96F1-BE0C-4FE4-B69F-BA85926561C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82808" y="3138045"/>
            <a:ext cx="3138020" cy="24622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spcBef>
                <a:spcPts val="0"/>
              </a:spcBef>
              <a:defRPr sz="16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Struktureinheit der TU Dresden</a:t>
            </a:r>
          </a:p>
        </p:txBody>
      </p:sp>
      <p:sp>
        <p:nvSpPr>
          <p:cNvPr id="13" name="Textplatzhalter 5">
            <a:extLst>
              <a:ext uri="{FF2B5EF4-FFF2-40B4-BE49-F238E27FC236}">
                <a16:creationId xmlns:a16="http://schemas.microsoft.com/office/drawing/2014/main" id="{AB2194A4-CBE4-4A84-B1E9-D417CDD94A3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82770" y="4375609"/>
            <a:ext cx="4803348" cy="492443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>
              <a:defRPr sz="3200" b="0">
                <a:solidFill>
                  <a:schemeClr val="accent1"/>
                </a:solidFill>
              </a:defRPr>
            </a:lvl1pPr>
            <a:lvl3pPr marL="72000" indent="0">
              <a:buNone/>
              <a:defRPr/>
            </a:lvl3pPr>
            <a:lvl4pPr marL="180000" indent="0">
              <a:buNone/>
              <a:defRPr/>
            </a:lvl4pPr>
          </a:lstStyle>
          <a:p>
            <a:pPr lvl="0"/>
            <a:r>
              <a:rPr lang="de-DE" dirty="0"/>
              <a:t>durch Kicken bearbeiten</a:t>
            </a:r>
          </a:p>
        </p:txBody>
      </p:sp>
      <p:sp>
        <p:nvSpPr>
          <p:cNvPr id="14" name="Textplatzhalter 7">
            <a:extLst>
              <a:ext uri="{FF2B5EF4-FFF2-40B4-BE49-F238E27FC236}">
                <a16:creationId xmlns:a16="http://schemas.microsoft.com/office/drawing/2014/main" id="{F1D71DE1-F9B2-4550-A173-A1C0CE63C0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82808" y="5312641"/>
            <a:ext cx="4711084" cy="246221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Ort oder Anlass des Vortrags // 18. Februar 2022</a:t>
            </a:r>
          </a:p>
        </p:txBody>
      </p:sp>
      <p:sp>
        <p:nvSpPr>
          <p:cNvPr id="5" name="Bildplatzhalter 4" descr="Logo. Schriftzug &quot;Technische Universität Dresden&quot;. Links davon befindet sich ein Achteck, das in zwei Bereiche aufgeteilt ist, die zusammen die Buchstaben &quot;T&quot; und &quot;U&quot; ergeben." title="Logo der TU Dresden"/>
          <p:cNvSpPr>
            <a:spLocks noGrp="1"/>
          </p:cNvSpPr>
          <p:nvPr>
            <p:ph type="pic" sz="quarter" idx="15"/>
          </p:nvPr>
        </p:nvSpPr>
        <p:spPr>
          <a:xfrm>
            <a:off x="286458" y="346075"/>
            <a:ext cx="1764000" cy="514800"/>
          </a:xfr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29" r="-29"/>
            </a:stretch>
          </a:blipFill>
        </p:spPr>
        <p:txBody>
          <a:bodyPr/>
          <a:lstStyle>
            <a:lvl1pPr>
              <a:defRPr sz="100" b="0">
                <a:solidFill>
                  <a:schemeClr val="bg1"/>
                </a:solidFill>
              </a:defRPr>
            </a:lvl1pPr>
          </a:lstStyle>
          <a:p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11703687"/>
      </p:ext>
    </p:extLst>
  </p:cSld>
  <p:clrMapOvr>
    <a:masterClrMapping/>
  </p:clrMapOvr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elfolie_TUD_weiß+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580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</a:p>
        </p:txBody>
      </p:sp>
      <p:sp>
        <p:nvSpPr>
          <p:cNvPr id="16" name="Bildplatzhalter 9" descr="Logo. Acht unregelmäßige Dreiecksflächen sind, im Uhrzeigersinn einen Farbverlauf von dunkelblau bis hellgrün ergebend, zu einem regelmäßig achteckigen Ring angeordnet. Links daneben zweizeilig der Schriftzug &quot;DRESDEN concept" title="Logo Dresden concept"/>
          <p:cNvSpPr>
            <a:spLocks noGrp="1"/>
          </p:cNvSpPr>
          <p:nvPr>
            <p:ph type="pic" sz="quarter" idx="16"/>
          </p:nvPr>
        </p:nvSpPr>
        <p:spPr>
          <a:xfrm>
            <a:off x="10442465" y="328249"/>
            <a:ext cx="1468800" cy="550800"/>
          </a:xfrm>
          <a:blipFill>
            <a:blip r:embed="rId2"/>
            <a:srcRect/>
            <a:stretch>
              <a:fillRect l="-493" r="-493"/>
            </a:stretch>
          </a:blipFill>
        </p:spPr>
        <p:txBody>
          <a:bodyPr/>
          <a:lstStyle>
            <a:lvl1pPr>
              <a:defRPr sz="100" b="0">
                <a:solidFill>
                  <a:schemeClr val="bg1"/>
                </a:solidFill>
              </a:defRPr>
            </a:lvl1pPr>
          </a:lstStyle>
          <a:p>
            <a:endParaRPr lang="de-DE" sz="300" b="0" dirty="0"/>
          </a:p>
          <a:p>
            <a:endParaRPr lang="de-DE" sz="300" b="0" dirty="0"/>
          </a:p>
          <a:p>
            <a:endParaRPr lang="de-DE" dirty="0"/>
          </a:p>
        </p:txBody>
      </p:sp>
      <p:sp>
        <p:nvSpPr>
          <p:cNvPr id="17" name="Bildplatzhalter 4" descr="Logo. Schriftzug &quot;Technische Universität Dresden&quot;. Links davon befindet sich ein Achteck, das in zwei Bereiche aufgeteilt ist, die zusammen die Buchstaben &quot;T&quot; und &quot;U&quot; ergeben." title="Logo der TU Dresden"/>
          <p:cNvSpPr>
            <a:spLocks noGrp="1"/>
          </p:cNvSpPr>
          <p:nvPr>
            <p:ph type="pic" sz="quarter" idx="15"/>
          </p:nvPr>
        </p:nvSpPr>
        <p:spPr>
          <a:xfrm>
            <a:off x="290304" y="349731"/>
            <a:ext cx="1764000" cy="514800"/>
          </a:xfrm>
          <a:blipFill dpi="0" rotWithShape="1">
            <a:blip r:embed="rId3"/>
            <a:srcRect/>
            <a:stretch>
              <a:fillRect l="-29" r="-29"/>
            </a:stretch>
          </a:blipFill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de-DE" dirty="0"/>
          </a:p>
          <a:p>
            <a:endParaRPr lang="de-DE" dirty="0"/>
          </a:p>
        </p:txBody>
      </p:sp>
      <p:sp>
        <p:nvSpPr>
          <p:cNvPr id="7" name="Textplatzhalter 25"/>
          <p:cNvSpPr>
            <a:spLocks noGrp="1"/>
          </p:cNvSpPr>
          <p:nvPr>
            <p:ph type="body" sz="quarter" idx="10" hasCustomPrompt="1"/>
          </p:nvPr>
        </p:nvSpPr>
        <p:spPr>
          <a:xfrm>
            <a:off x="882808" y="2852116"/>
            <a:ext cx="1802014" cy="24622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spcBef>
                <a:spcPts val="0"/>
              </a:spcBef>
              <a:defRPr sz="1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Vorname, Name</a:t>
            </a:r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882771" y="3835706"/>
            <a:ext cx="3941317" cy="492443"/>
          </a:xfr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Titelmasterformat</a:t>
            </a:r>
          </a:p>
        </p:txBody>
      </p:sp>
      <p:sp>
        <p:nvSpPr>
          <p:cNvPr id="11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882772" y="5028236"/>
            <a:ext cx="6090752" cy="246221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 marL="0" indent="0" algn="l">
              <a:buNone/>
              <a:defRPr b="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12" name="Textplatzhalter 25">
            <a:extLst>
              <a:ext uri="{FF2B5EF4-FFF2-40B4-BE49-F238E27FC236}">
                <a16:creationId xmlns:a16="http://schemas.microsoft.com/office/drawing/2014/main" id="{78DD96F1-BE0C-4FE4-B69F-BA85926561C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82808" y="3138045"/>
            <a:ext cx="3138020" cy="24622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spcBef>
                <a:spcPts val="0"/>
              </a:spcBef>
              <a:defRPr sz="16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Struktureinheit der TU Dresden</a:t>
            </a:r>
          </a:p>
        </p:txBody>
      </p:sp>
      <p:sp>
        <p:nvSpPr>
          <p:cNvPr id="13" name="Textplatzhalter 5">
            <a:extLst>
              <a:ext uri="{FF2B5EF4-FFF2-40B4-BE49-F238E27FC236}">
                <a16:creationId xmlns:a16="http://schemas.microsoft.com/office/drawing/2014/main" id="{AB2194A4-CBE4-4A84-B1E9-D417CDD94A3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82770" y="4375609"/>
            <a:ext cx="4803348" cy="492443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>
              <a:defRPr sz="3200" b="0">
                <a:solidFill>
                  <a:schemeClr val="accent1"/>
                </a:solidFill>
              </a:defRPr>
            </a:lvl1pPr>
            <a:lvl3pPr marL="72000" indent="0">
              <a:buNone/>
              <a:defRPr/>
            </a:lvl3pPr>
            <a:lvl4pPr marL="180000" indent="0">
              <a:buNone/>
              <a:defRPr/>
            </a:lvl4pPr>
          </a:lstStyle>
          <a:p>
            <a:pPr lvl="0"/>
            <a:r>
              <a:rPr lang="de-DE" dirty="0"/>
              <a:t>durch Kicken bearbeiten</a:t>
            </a:r>
          </a:p>
        </p:txBody>
      </p:sp>
      <p:sp>
        <p:nvSpPr>
          <p:cNvPr id="14" name="Textplatzhalter 7">
            <a:extLst>
              <a:ext uri="{FF2B5EF4-FFF2-40B4-BE49-F238E27FC236}">
                <a16:creationId xmlns:a16="http://schemas.microsoft.com/office/drawing/2014/main" id="{F1D71DE1-F9B2-4550-A173-A1C0CE63C0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82808" y="5312641"/>
            <a:ext cx="4711084" cy="246221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Ort oder Anlass des Vortrags // 18. Februar 2022</a:t>
            </a:r>
          </a:p>
        </p:txBody>
      </p:sp>
    </p:spTree>
    <p:extLst>
      <p:ext uri="{BB962C8B-B14F-4D97-AF65-F5344CB8AC3E}">
        <p14:creationId xmlns:p14="http://schemas.microsoft.com/office/powerpoint/2010/main" val="3002802337"/>
      </p:ext>
    </p:extLst>
  </p:cSld>
  <p:clrMapOvr>
    <a:masterClrMapping/>
  </p:clrMapOvr>
  <p:hf hd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elfolie_TUD_Foto_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/>
          <p:cNvSpPr>
            <a:spLocks noGrp="1"/>
          </p:cNvSpPr>
          <p:nvPr>
            <p:ph type="pic" sz="quarter" idx="14"/>
          </p:nvPr>
        </p:nvSpPr>
        <p:spPr>
          <a:xfrm>
            <a:off x="0" y="1204913"/>
            <a:ext cx="12192000" cy="5653086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</a:p>
        </p:txBody>
      </p:sp>
      <p:sp>
        <p:nvSpPr>
          <p:cNvPr id="7" name="Textplatzhalter 25"/>
          <p:cNvSpPr>
            <a:spLocks noGrp="1"/>
          </p:cNvSpPr>
          <p:nvPr>
            <p:ph type="body" sz="quarter" idx="10" hasCustomPrompt="1"/>
          </p:nvPr>
        </p:nvSpPr>
        <p:spPr>
          <a:xfrm>
            <a:off x="882808" y="2852116"/>
            <a:ext cx="1802014" cy="24622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spcBef>
                <a:spcPts val="0"/>
              </a:spcBef>
              <a:defRPr sz="1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Vorname, Name</a:t>
            </a:r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882771" y="3835706"/>
            <a:ext cx="3941317" cy="492443"/>
          </a:xfr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Titelmasterformat</a:t>
            </a:r>
          </a:p>
        </p:txBody>
      </p:sp>
      <p:sp>
        <p:nvSpPr>
          <p:cNvPr id="11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882772" y="5028236"/>
            <a:ext cx="6090752" cy="246221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 marL="0" indent="0" algn="l">
              <a:buNone/>
              <a:defRPr b="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12" name="Textplatzhalter 25">
            <a:extLst>
              <a:ext uri="{FF2B5EF4-FFF2-40B4-BE49-F238E27FC236}">
                <a16:creationId xmlns:a16="http://schemas.microsoft.com/office/drawing/2014/main" id="{78DD96F1-BE0C-4FE4-B69F-BA85926561C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82808" y="3138045"/>
            <a:ext cx="3138020" cy="24622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spcBef>
                <a:spcPts val="0"/>
              </a:spcBef>
              <a:defRPr sz="16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Struktureinheit der TU Dresden</a:t>
            </a:r>
          </a:p>
        </p:txBody>
      </p:sp>
      <p:sp>
        <p:nvSpPr>
          <p:cNvPr id="13" name="Textplatzhalter 5">
            <a:extLst>
              <a:ext uri="{FF2B5EF4-FFF2-40B4-BE49-F238E27FC236}">
                <a16:creationId xmlns:a16="http://schemas.microsoft.com/office/drawing/2014/main" id="{AB2194A4-CBE4-4A84-B1E9-D417CDD94A3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82770" y="4375609"/>
            <a:ext cx="4803348" cy="492443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>
              <a:defRPr sz="3200" b="0">
                <a:solidFill>
                  <a:schemeClr val="accent1"/>
                </a:solidFill>
              </a:defRPr>
            </a:lvl1pPr>
            <a:lvl3pPr marL="72000" indent="0">
              <a:buNone/>
              <a:defRPr/>
            </a:lvl3pPr>
            <a:lvl4pPr marL="180000" indent="0">
              <a:buNone/>
              <a:defRPr/>
            </a:lvl4pPr>
          </a:lstStyle>
          <a:p>
            <a:pPr lvl="0"/>
            <a:r>
              <a:rPr lang="de-DE" dirty="0"/>
              <a:t>durch Kicken bearbeiten</a:t>
            </a:r>
          </a:p>
        </p:txBody>
      </p:sp>
      <p:sp>
        <p:nvSpPr>
          <p:cNvPr id="14" name="Textplatzhalter 7">
            <a:extLst>
              <a:ext uri="{FF2B5EF4-FFF2-40B4-BE49-F238E27FC236}">
                <a16:creationId xmlns:a16="http://schemas.microsoft.com/office/drawing/2014/main" id="{F1D71DE1-F9B2-4550-A173-A1C0CE63C0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82808" y="5312641"/>
            <a:ext cx="4711084" cy="246221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Ort oder Anlass des Vortrags // 18. Februar 2022</a:t>
            </a:r>
          </a:p>
        </p:txBody>
      </p:sp>
      <p:pic>
        <p:nvPicPr>
          <p:cNvPr id="19" name="Grafik 18"/>
          <p:cNvPicPr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6348" y="330108"/>
            <a:ext cx="1468046" cy="544572"/>
          </a:xfrm>
          <a:prstGeom prst="rect">
            <a:avLst/>
          </a:prstGeom>
        </p:spPr>
      </p:pic>
      <p:pic>
        <p:nvPicPr>
          <p:cNvPr id="20" name="Grafik 1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04" y="349751"/>
            <a:ext cx="1764000" cy="512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262892"/>
      </p:ext>
    </p:extLst>
  </p:cSld>
  <p:clrMapOvr>
    <a:masterClrMapping/>
  </p:clrMapOvr>
  <p:hf hd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elfolie_TUD_weiß-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/>
        </p:nvSpPr>
        <p:spPr>
          <a:xfrm>
            <a:off x="0" y="1204912"/>
            <a:ext cx="12192000" cy="5653089"/>
          </a:xfrm>
          <a:prstGeom prst="rect">
            <a:avLst/>
          </a:prstGeom>
          <a:gradFill>
            <a:gsLst>
              <a:gs pos="14000">
                <a:schemeClr val="accent5"/>
              </a:gs>
              <a:gs pos="100000">
                <a:schemeClr val="accent4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 dirty="0"/>
          </a:p>
        </p:txBody>
      </p:sp>
      <p:sp>
        <p:nvSpPr>
          <p:cNvPr id="12" name="Textplatzhalter 25"/>
          <p:cNvSpPr>
            <a:spLocks noGrp="1"/>
          </p:cNvSpPr>
          <p:nvPr>
            <p:ph type="body" sz="quarter" idx="10" hasCustomPrompt="1"/>
          </p:nvPr>
        </p:nvSpPr>
        <p:spPr>
          <a:xfrm>
            <a:off x="882808" y="2852116"/>
            <a:ext cx="1802014" cy="24622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spcBef>
                <a:spcPts val="0"/>
              </a:spcBef>
              <a:defRPr sz="1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Vorname, Name</a:t>
            </a:r>
          </a:p>
        </p:txBody>
      </p:sp>
      <p:sp>
        <p:nvSpPr>
          <p:cNvPr id="14" name="Titel 1"/>
          <p:cNvSpPr>
            <a:spLocks noGrp="1"/>
          </p:cNvSpPr>
          <p:nvPr>
            <p:ph type="title" hasCustomPrompt="1"/>
          </p:nvPr>
        </p:nvSpPr>
        <p:spPr>
          <a:xfrm>
            <a:off x="882771" y="3835706"/>
            <a:ext cx="3941317" cy="492443"/>
          </a:xfr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Titelmasterformat</a:t>
            </a:r>
          </a:p>
        </p:txBody>
      </p:sp>
      <p:sp>
        <p:nvSpPr>
          <p:cNvPr id="15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882772" y="5028236"/>
            <a:ext cx="6090752" cy="246221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 marL="0" indent="0" algn="l">
              <a:buNone/>
              <a:defRPr b="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16" name="Textplatzhalter 25">
            <a:extLst>
              <a:ext uri="{FF2B5EF4-FFF2-40B4-BE49-F238E27FC236}">
                <a16:creationId xmlns:a16="http://schemas.microsoft.com/office/drawing/2014/main" id="{78DD96F1-BE0C-4FE4-B69F-BA85926561C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82808" y="3138045"/>
            <a:ext cx="3138020" cy="24622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spcBef>
                <a:spcPts val="0"/>
              </a:spcBef>
              <a:defRPr sz="16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Struktureinheit der TU Dresden</a:t>
            </a:r>
          </a:p>
        </p:txBody>
      </p:sp>
      <p:sp>
        <p:nvSpPr>
          <p:cNvPr id="17" name="Textplatzhalter 5">
            <a:extLst>
              <a:ext uri="{FF2B5EF4-FFF2-40B4-BE49-F238E27FC236}">
                <a16:creationId xmlns:a16="http://schemas.microsoft.com/office/drawing/2014/main" id="{AB2194A4-CBE4-4A84-B1E9-D417CDD94A3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82770" y="4375609"/>
            <a:ext cx="4803348" cy="492443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>
              <a:defRPr sz="3200" b="0">
                <a:solidFill>
                  <a:schemeClr val="accent1"/>
                </a:solidFill>
              </a:defRPr>
            </a:lvl1pPr>
            <a:lvl3pPr marL="72000" indent="0">
              <a:buNone/>
              <a:defRPr/>
            </a:lvl3pPr>
            <a:lvl4pPr marL="180000" indent="0">
              <a:buNone/>
              <a:defRPr/>
            </a:lvl4pPr>
          </a:lstStyle>
          <a:p>
            <a:pPr lvl="0"/>
            <a:r>
              <a:rPr lang="de-DE" dirty="0"/>
              <a:t>durch Kicken bearbeiten</a:t>
            </a:r>
          </a:p>
        </p:txBody>
      </p:sp>
      <p:sp>
        <p:nvSpPr>
          <p:cNvPr id="24" name="Textplatzhalter 7">
            <a:extLst>
              <a:ext uri="{FF2B5EF4-FFF2-40B4-BE49-F238E27FC236}">
                <a16:creationId xmlns:a16="http://schemas.microsoft.com/office/drawing/2014/main" id="{F1D71DE1-F9B2-4550-A173-A1C0CE63C0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82808" y="5312641"/>
            <a:ext cx="4711084" cy="246221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Ort oder Anlass des Vortrags // 18. Februar 2022</a:t>
            </a:r>
          </a:p>
        </p:txBody>
      </p:sp>
      <p:pic>
        <p:nvPicPr>
          <p:cNvPr id="11" name="Grafik 10"/>
          <p:cNvPicPr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6348" y="330108"/>
            <a:ext cx="1468046" cy="544572"/>
          </a:xfrm>
          <a:prstGeom prst="rect">
            <a:avLst/>
          </a:prstGeom>
        </p:spPr>
      </p:pic>
      <p:pic>
        <p:nvPicPr>
          <p:cNvPr id="19" name="Grafik 1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04" y="349751"/>
            <a:ext cx="1764000" cy="512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00520"/>
      </p:ext>
    </p:extLst>
  </p:cSld>
  <p:clrMapOvr>
    <a:masterClrMapping/>
  </p:clrMapOvr>
  <p:hf hd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elfolie_TUD_weiß-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/>
        </p:nvSpPr>
        <p:spPr>
          <a:xfrm>
            <a:off x="0" y="1204912"/>
            <a:ext cx="12192000" cy="5653089"/>
          </a:xfrm>
          <a:prstGeom prst="rect">
            <a:avLst/>
          </a:prstGeom>
          <a:gradFill>
            <a:gsLst>
              <a:gs pos="14000">
                <a:srgbClr val="951B81"/>
              </a:gs>
              <a:gs pos="100000">
                <a:srgbClr val="59358C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 dirty="0"/>
          </a:p>
        </p:txBody>
      </p:sp>
      <p:sp>
        <p:nvSpPr>
          <p:cNvPr id="12" name="Textplatzhalter 25"/>
          <p:cNvSpPr>
            <a:spLocks noGrp="1"/>
          </p:cNvSpPr>
          <p:nvPr>
            <p:ph type="body" sz="quarter" idx="10" hasCustomPrompt="1"/>
          </p:nvPr>
        </p:nvSpPr>
        <p:spPr>
          <a:xfrm>
            <a:off x="882808" y="2852116"/>
            <a:ext cx="1802014" cy="24622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spcBef>
                <a:spcPts val="0"/>
              </a:spcBef>
              <a:defRPr sz="1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Vorname, Name</a:t>
            </a:r>
          </a:p>
        </p:txBody>
      </p:sp>
      <p:sp>
        <p:nvSpPr>
          <p:cNvPr id="14" name="Titel 1"/>
          <p:cNvSpPr>
            <a:spLocks noGrp="1"/>
          </p:cNvSpPr>
          <p:nvPr>
            <p:ph type="title" hasCustomPrompt="1"/>
          </p:nvPr>
        </p:nvSpPr>
        <p:spPr>
          <a:xfrm>
            <a:off x="882771" y="3835706"/>
            <a:ext cx="3941317" cy="492443"/>
          </a:xfr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Titelmasterformat</a:t>
            </a:r>
          </a:p>
        </p:txBody>
      </p:sp>
      <p:sp>
        <p:nvSpPr>
          <p:cNvPr id="15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882772" y="5028236"/>
            <a:ext cx="6090752" cy="246221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 marL="0" indent="0" algn="l">
              <a:buNone/>
              <a:defRPr b="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16" name="Textplatzhalter 25">
            <a:extLst>
              <a:ext uri="{FF2B5EF4-FFF2-40B4-BE49-F238E27FC236}">
                <a16:creationId xmlns:a16="http://schemas.microsoft.com/office/drawing/2014/main" id="{78DD96F1-BE0C-4FE4-B69F-BA85926561C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82808" y="3138045"/>
            <a:ext cx="3138020" cy="24622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spcBef>
                <a:spcPts val="0"/>
              </a:spcBef>
              <a:defRPr sz="16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Struktureinheit der TU Dresden</a:t>
            </a:r>
          </a:p>
        </p:txBody>
      </p:sp>
      <p:sp>
        <p:nvSpPr>
          <p:cNvPr id="17" name="Textplatzhalter 5">
            <a:extLst>
              <a:ext uri="{FF2B5EF4-FFF2-40B4-BE49-F238E27FC236}">
                <a16:creationId xmlns:a16="http://schemas.microsoft.com/office/drawing/2014/main" id="{AB2194A4-CBE4-4A84-B1E9-D417CDD94A3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82770" y="4375609"/>
            <a:ext cx="4803348" cy="492443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>
              <a:defRPr sz="3200" b="0">
                <a:solidFill>
                  <a:schemeClr val="accent1"/>
                </a:solidFill>
              </a:defRPr>
            </a:lvl1pPr>
            <a:lvl3pPr marL="72000" indent="0">
              <a:buNone/>
              <a:defRPr/>
            </a:lvl3pPr>
            <a:lvl4pPr marL="180000" indent="0">
              <a:buNone/>
              <a:defRPr/>
            </a:lvl4pPr>
          </a:lstStyle>
          <a:p>
            <a:pPr lvl="0"/>
            <a:r>
              <a:rPr lang="de-DE" dirty="0"/>
              <a:t>durch Kicken bearbeiten</a:t>
            </a:r>
          </a:p>
        </p:txBody>
      </p:sp>
      <p:sp>
        <p:nvSpPr>
          <p:cNvPr id="24" name="Textplatzhalter 7">
            <a:extLst>
              <a:ext uri="{FF2B5EF4-FFF2-40B4-BE49-F238E27FC236}">
                <a16:creationId xmlns:a16="http://schemas.microsoft.com/office/drawing/2014/main" id="{F1D71DE1-F9B2-4550-A173-A1C0CE63C0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82808" y="5312641"/>
            <a:ext cx="4711084" cy="246221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Ort oder Anlass des Vortrags // 18. Februar 2022</a:t>
            </a:r>
          </a:p>
        </p:txBody>
      </p:sp>
      <p:pic>
        <p:nvPicPr>
          <p:cNvPr id="11" name="Grafik 10"/>
          <p:cNvPicPr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6348" y="330108"/>
            <a:ext cx="1468046" cy="544572"/>
          </a:xfrm>
          <a:prstGeom prst="rect">
            <a:avLst/>
          </a:prstGeom>
        </p:spPr>
      </p:pic>
      <p:pic>
        <p:nvPicPr>
          <p:cNvPr id="19" name="Grafik 1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04" y="349751"/>
            <a:ext cx="1764000" cy="512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369740"/>
      </p:ext>
    </p:extLst>
  </p:cSld>
  <p:clrMapOvr>
    <a:masterClrMapping/>
  </p:clrMapOvr>
  <p:hf hdr="0"/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684213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 dirty="0"/>
              <a:t>Das ist eine Überschrift</a:t>
            </a:r>
            <a:br>
              <a:rPr lang="de-DE" dirty="0"/>
            </a:br>
            <a:r>
              <a:rPr lang="de-DE" dirty="0"/>
              <a:t>in zwei Zeilen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74712" y="1481138"/>
            <a:ext cx="10580687" cy="4360861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/>
              <a:t>Erste Textebene (16pt bis Ebene 4)</a:t>
            </a:r>
          </a:p>
          <a:p>
            <a:pPr lvl="1"/>
            <a:r>
              <a:rPr lang="de-DE" dirty="0"/>
              <a:t>Zweite Textebene für Aufzählungen</a:t>
            </a:r>
          </a:p>
          <a:p>
            <a:pPr lvl="2"/>
            <a:r>
              <a:rPr lang="de-DE" dirty="0"/>
              <a:t>Dritte Textebene bei viel Text (14pt)</a:t>
            </a:r>
          </a:p>
          <a:p>
            <a:pPr lvl="3"/>
            <a:r>
              <a:rPr lang="de-DE" dirty="0"/>
              <a:t>Vierte Textebene für Aufzählungen bei viel Text</a:t>
            </a:r>
          </a:p>
          <a:p>
            <a:pPr lvl="4"/>
            <a:r>
              <a:rPr lang="de-DE" dirty="0"/>
              <a:t>Fünfte Ebene (nachfolgend alles 14 </a:t>
            </a:r>
            <a:r>
              <a:rPr lang="de-DE" dirty="0" err="1"/>
              <a:t>pt</a:t>
            </a:r>
            <a:r>
              <a:rPr lang="de-DE" dirty="0"/>
              <a:t>)</a:t>
            </a:r>
          </a:p>
          <a:p>
            <a:pPr lvl="5"/>
            <a:r>
              <a:rPr lang="de-DE" dirty="0"/>
              <a:t>Sechste Textebene für Aufzählungen bei viel Text</a:t>
            </a:r>
          </a:p>
          <a:p>
            <a:pPr lvl="6"/>
            <a:r>
              <a:rPr lang="de-DE" dirty="0"/>
              <a:t>Siebte Textebene für Aufzählungen bei viel Text</a:t>
            </a:r>
          </a:p>
          <a:p>
            <a:pPr lvl="7"/>
            <a:r>
              <a:rPr lang="de-DE" dirty="0"/>
              <a:t>Achte Textebene für Aufzählungen bei viel Text</a:t>
            </a:r>
          </a:p>
          <a:p>
            <a:pPr lvl="8"/>
            <a:r>
              <a:rPr lang="de-DE" dirty="0"/>
              <a:t>Neunte Textebene für Aufzählungen bei viel Text</a:t>
            </a:r>
          </a:p>
          <a:p>
            <a:pPr lvl="5"/>
            <a:endParaRPr lang="de-DE" dirty="0"/>
          </a:p>
        </p:txBody>
      </p:sp>
      <p:sp>
        <p:nvSpPr>
          <p:cNvPr id="4" name="Textfeld 3"/>
          <p:cNvSpPr txBox="1"/>
          <p:nvPr userDrawn="1"/>
        </p:nvSpPr>
        <p:spPr>
          <a:xfrm>
            <a:off x="2477770" y="6319797"/>
            <a:ext cx="4485005" cy="369332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l" defTabSz="9142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800" dirty="0">
                <a:solidFill>
                  <a:schemeClr val="tx2"/>
                </a:solidFill>
              </a:rPr>
              <a:t>Derivation and </a:t>
            </a:r>
            <a:r>
              <a:rPr lang="de-DE" sz="800" dirty="0" err="1">
                <a:solidFill>
                  <a:schemeClr val="tx2"/>
                </a:solidFill>
              </a:rPr>
              <a:t>study</a:t>
            </a:r>
            <a:r>
              <a:rPr lang="de-DE" sz="800" dirty="0">
                <a:solidFill>
                  <a:schemeClr val="tx2"/>
                </a:solidFill>
              </a:rPr>
              <a:t> </a:t>
            </a:r>
            <a:r>
              <a:rPr lang="de-DE" sz="800" dirty="0" err="1">
                <a:solidFill>
                  <a:schemeClr val="tx2"/>
                </a:solidFill>
              </a:rPr>
              <a:t>of</a:t>
            </a:r>
            <a:r>
              <a:rPr lang="de-DE" sz="800" dirty="0">
                <a:solidFill>
                  <a:schemeClr val="tx2"/>
                </a:solidFill>
              </a:rPr>
              <a:t> a non-</a:t>
            </a:r>
            <a:r>
              <a:rPr lang="de-DE" sz="800" dirty="0" err="1">
                <a:solidFill>
                  <a:schemeClr val="tx2"/>
                </a:solidFill>
              </a:rPr>
              <a:t>confluent</a:t>
            </a:r>
            <a:r>
              <a:rPr lang="de-DE" sz="800" dirty="0">
                <a:solidFill>
                  <a:schemeClr val="tx2"/>
                </a:solidFill>
              </a:rPr>
              <a:t> </a:t>
            </a:r>
            <a:r>
              <a:rPr lang="de-DE" sz="800" dirty="0" err="1">
                <a:solidFill>
                  <a:schemeClr val="tx2"/>
                </a:solidFill>
              </a:rPr>
              <a:t>model</a:t>
            </a:r>
            <a:r>
              <a:rPr lang="de-DE" sz="800" dirty="0">
                <a:solidFill>
                  <a:schemeClr val="tx2"/>
                </a:solidFill>
              </a:rPr>
              <a:t> </a:t>
            </a:r>
            <a:r>
              <a:rPr lang="de-DE" sz="800" dirty="0" err="1">
                <a:solidFill>
                  <a:schemeClr val="tx2"/>
                </a:solidFill>
              </a:rPr>
              <a:t>for</a:t>
            </a:r>
            <a:r>
              <a:rPr lang="de-DE" sz="800" dirty="0">
                <a:solidFill>
                  <a:schemeClr val="tx2"/>
                </a:solidFill>
              </a:rPr>
              <a:t> </a:t>
            </a:r>
            <a:r>
              <a:rPr lang="de-DE" sz="800" dirty="0" err="1">
                <a:solidFill>
                  <a:schemeClr val="tx2"/>
                </a:solidFill>
              </a:rPr>
              <a:t>deformable</a:t>
            </a:r>
            <a:r>
              <a:rPr lang="de-DE" sz="800" dirty="0">
                <a:solidFill>
                  <a:schemeClr val="tx2"/>
                </a:solidFill>
              </a:rPr>
              <a:t> </a:t>
            </a:r>
            <a:r>
              <a:rPr lang="de-DE" sz="800" dirty="0" err="1">
                <a:solidFill>
                  <a:schemeClr val="tx2"/>
                </a:solidFill>
              </a:rPr>
              <a:t>cells</a:t>
            </a:r>
            <a:endParaRPr lang="de-DE" sz="800" dirty="0">
              <a:solidFill>
                <a:schemeClr val="tx2"/>
              </a:solidFill>
            </a:endParaRPr>
          </a:p>
          <a:p>
            <a:pPr algn="l"/>
            <a:r>
              <a:rPr lang="de-DE" sz="800" baseline="0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Institute </a:t>
            </a:r>
            <a:r>
              <a:rPr lang="de-DE" sz="800" baseline="0" dirty="0" err="1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of</a:t>
            </a:r>
            <a:r>
              <a:rPr lang="de-DE" sz="800" baseline="0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Scientific Computing</a:t>
            </a:r>
          </a:p>
          <a:p>
            <a:pPr algn="l"/>
            <a:r>
              <a:rPr lang="de-DE" sz="800" baseline="0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12.01.2026</a:t>
            </a:r>
          </a:p>
        </p:txBody>
      </p:sp>
      <p:sp>
        <p:nvSpPr>
          <p:cNvPr id="12" name="Textfeld 11"/>
          <p:cNvSpPr txBox="1"/>
          <p:nvPr/>
        </p:nvSpPr>
        <p:spPr>
          <a:xfrm>
            <a:off x="7157720" y="6306444"/>
            <a:ext cx="704850" cy="369332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l" defTabSz="9142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lang="de-DE" sz="800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de-DE" sz="800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Slide</a:t>
            </a:r>
            <a:r>
              <a:rPr lang="de-DE" sz="800" baseline="0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fld id="{38F97D41-8991-4148-BA02-56FEE4AAF2CC}" type="slidenum">
              <a:rPr lang="de-DE" sz="800" baseline="0" smtClean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marL="0" marR="0" lvl="0" indent="0" algn="l" defTabSz="91426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‹Nr.›</a:t>
            </a:fld>
            <a:endParaRPr lang="de-DE" sz="800" baseline="0" dirty="0">
              <a:solidFill>
                <a:schemeClr val="tx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l" defTabSz="9142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800" dirty="0">
              <a:solidFill>
                <a:schemeClr val="tx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9" name="Grafik 8"/>
          <p:cNvPicPr>
            <a:picLocks noChangeAspect="1"/>
          </p:cNvPicPr>
          <p:nvPr userDrawn="1"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25" y="6334183"/>
            <a:ext cx="1116268" cy="323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8902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2" r:id="rId1"/>
    <p:sldLayoutId id="2147483904" r:id="rId2"/>
    <p:sldLayoutId id="2147483905" r:id="rId3"/>
    <p:sldLayoutId id="2147483893" r:id="rId4"/>
    <p:sldLayoutId id="2147483906" r:id="rId5"/>
    <p:sldLayoutId id="2147483907" r:id="rId6"/>
    <p:sldLayoutId id="2147483908" r:id="rId7"/>
    <p:sldLayoutId id="2147483909" r:id="rId8"/>
    <p:sldLayoutId id="2147483910" r:id="rId9"/>
    <p:sldLayoutId id="2147483911" r:id="rId10"/>
    <p:sldLayoutId id="2147483912" r:id="rId11"/>
    <p:sldLayoutId id="2147483894" r:id="rId12"/>
    <p:sldLayoutId id="2147483923" r:id="rId13"/>
    <p:sldLayoutId id="2147483913" r:id="rId14"/>
    <p:sldLayoutId id="2147483897" r:id="rId15"/>
    <p:sldLayoutId id="2147483914" r:id="rId16"/>
    <p:sldLayoutId id="2147483915" r:id="rId17"/>
    <p:sldLayoutId id="2147483916" r:id="rId18"/>
    <p:sldLayoutId id="2147483899" r:id="rId19"/>
    <p:sldLayoutId id="2147483896" r:id="rId20"/>
    <p:sldLayoutId id="2147483900" r:id="rId21"/>
    <p:sldLayoutId id="2147483901" r:id="rId22"/>
    <p:sldLayoutId id="2147483918" r:id="rId23"/>
    <p:sldLayoutId id="2147483919" r:id="rId24"/>
    <p:sldLayoutId id="2147483917" r:id="rId25"/>
    <p:sldLayoutId id="2147483902" r:id="rId26"/>
    <p:sldLayoutId id="2147483903" r:id="rId27"/>
    <p:sldLayoutId id="2147483895" r:id="rId28"/>
    <p:sldLayoutId id="2147483920" r:id="rId29"/>
    <p:sldLayoutId id="2147483921" r:id="rId30"/>
    <p:sldLayoutId id="2147483922" r:id="rId31"/>
  </p:sldLayoutIdLst>
  <p:hf hdr="0"/>
  <p:txStyles>
    <p:titleStyle>
      <a:lvl1pPr algn="l" defTabSz="914269" rtl="0" eaLnBrk="1" latinLnBrk="0" hangingPunct="1">
        <a:spcBef>
          <a:spcPct val="0"/>
        </a:spcBef>
        <a:buNone/>
        <a:defRPr sz="2400" b="1" kern="120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269" rtl="0" eaLnBrk="1" latinLnBrk="0" hangingPunct="1">
        <a:spcBef>
          <a:spcPts val="600"/>
        </a:spcBef>
        <a:buFont typeface="Arial" panose="020B0604020202020204" pitchFamily="34" charset="0"/>
        <a:buNone/>
        <a:defRPr sz="1600" b="1" kern="1200">
          <a:solidFill>
            <a:schemeClr val="accent1"/>
          </a:solidFill>
          <a:latin typeface="+mn-lt"/>
          <a:ea typeface="+mn-ea"/>
          <a:cs typeface="+mn-cs"/>
        </a:defRPr>
      </a:lvl1pPr>
      <a:lvl2pPr marL="0" indent="0" algn="l" defTabSz="914269" rtl="0" eaLnBrk="1" latinLnBrk="0" hangingPunct="1">
        <a:spcBef>
          <a:spcPts val="600"/>
        </a:spcBef>
        <a:buFont typeface="Open Sans" panose="020B0606030504020204" pitchFamily="34" charset="0"/>
        <a:buNone/>
        <a:defRPr sz="16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252000" indent="-252000" algn="l" defTabSz="914269" rtl="0" eaLnBrk="1" latinLnBrk="0" hangingPunct="1">
        <a:spcBef>
          <a:spcPts val="0"/>
        </a:spcBef>
        <a:buFont typeface="Arial" panose="020B0604020202020204" pitchFamily="34" charset="0"/>
        <a:buChar char="—"/>
        <a:defRPr sz="16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252000" indent="-144000" algn="l" defTabSz="914269" rtl="0" eaLnBrk="1" latinLnBrk="0" hangingPunct="1">
        <a:spcBef>
          <a:spcPts val="0"/>
        </a:spcBef>
        <a:buFont typeface="Open Sans" panose="020B0606030504020204" pitchFamily="34" charset="0"/>
        <a:buChar char="–"/>
        <a:defRPr sz="16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0" indent="0" algn="l" defTabSz="914269" rtl="0" eaLnBrk="1" latinLnBrk="0" hangingPunct="1">
        <a:spcBef>
          <a:spcPts val="600"/>
        </a:spcBef>
        <a:spcAft>
          <a:spcPts val="0"/>
        </a:spcAft>
        <a:buFont typeface="Symbol" panose="05050102010706020507" pitchFamily="18" charset="2"/>
        <a:buNone/>
        <a:defRPr sz="1400" b="1" kern="1200" baseline="0">
          <a:solidFill>
            <a:schemeClr val="accent1"/>
          </a:solidFill>
          <a:latin typeface="+mn-lt"/>
          <a:ea typeface="+mn-ea"/>
          <a:cs typeface="+mn-cs"/>
        </a:defRPr>
      </a:lvl5pPr>
      <a:lvl6pPr marL="0" marR="0" indent="0" algn="l" defTabSz="914269" rtl="0" eaLnBrk="1" fontAlgn="auto" latinLnBrk="0" hangingPunct="1">
        <a:lnSpc>
          <a:spcPct val="100000"/>
        </a:lnSpc>
        <a:spcBef>
          <a:spcPts val="600"/>
        </a:spcBef>
        <a:spcAft>
          <a:spcPts val="0"/>
        </a:spcAft>
        <a:buClrTx/>
        <a:buSzTx/>
        <a:buFont typeface="Arial" panose="020B0604020202020204" pitchFamily="34" charset="0"/>
        <a:buNone/>
        <a:tabLst/>
        <a:defRPr sz="1400" b="0" kern="1200">
          <a:solidFill>
            <a:schemeClr val="accent1"/>
          </a:solidFill>
          <a:latin typeface="+mn-lt"/>
          <a:ea typeface="+mn-ea"/>
          <a:cs typeface="+mn-cs"/>
        </a:defRPr>
      </a:lvl6pPr>
      <a:lvl7pPr marL="252000" marR="0" indent="-252000" algn="l" defTabSz="914269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 typeface="Arial" panose="020B0604020202020204" pitchFamily="34" charset="0"/>
        <a:buChar char="—"/>
        <a:tabLst/>
        <a:defRPr lang="de-DE" sz="1400" kern="1200" dirty="0" smtClean="0">
          <a:solidFill>
            <a:schemeClr val="accent1"/>
          </a:solidFill>
          <a:latin typeface="+mn-lt"/>
          <a:ea typeface="+mn-ea"/>
          <a:cs typeface="+mn-cs"/>
        </a:defRPr>
      </a:lvl7pPr>
      <a:lvl8pPr marL="252000" marR="0" indent="-144000" algn="l" defTabSz="914269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 typeface="Open Sans" panose="020B0606030504020204" pitchFamily="34" charset="0"/>
        <a:buChar char="–"/>
        <a:tabLst/>
        <a:defRPr sz="14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396000" marR="0" indent="-144000" algn="l" defTabSz="914269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 typeface="Wingdings" panose="05000000000000000000" pitchFamily="2" charset="2"/>
        <a:buChar char="§"/>
        <a:tabLst/>
        <a:defRPr sz="14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5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69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02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34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70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803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36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70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6" pos="992">
          <p15:clr>
            <a:srgbClr val="F26B43"/>
          </p15:clr>
        </p15:guide>
        <p15:guide id="7" pos="1120">
          <p15:clr>
            <a:srgbClr val="F26B43"/>
          </p15:clr>
        </p15:guide>
        <p15:guide id="8" pos="1676">
          <p15:clr>
            <a:srgbClr val="F26B43"/>
          </p15:clr>
        </p15:guide>
        <p15:guide id="9" pos="1556">
          <p15:clr>
            <a:srgbClr val="F26B43"/>
          </p15:clr>
        </p15:guide>
        <p15:guide id="10" pos="2252">
          <p15:clr>
            <a:srgbClr val="F26B43"/>
          </p15:clr>
        </p15:guide>
        <p15:guide id="11" pos="2128">
          <p15:clr>
            <a:srgbClr val="F26B43"/>
          </p15:clr>
        </p15:guide>
        <p15:guide id="16" pos="3824">
          <p15:clr>
            <a:srgbClr val="F26B43"/>
          </p15:clr>
        </p15:guide>
        <p15:guide id="17" pos="3948">
          <p15:clr>
            <a:srgbClr val="F26B43"/>
          </p15:clr>
        </p15:guide>
        <p15:guide id="20" pos="4384">
          <p15:clr>
            <a:srgbClr val="F26B43"/>
          </p15:clr>
        </p15:guide>
        <p15:guide id="21" pos="4508">
          <p15:clr>
            <a:srgbClr val="F26B43"/>
          </p15:clr>
        </p15:guide>
        <p15:guide id="22" pos="6788" userDrawn="1">
          <p15:clr>
            <a:srgbClr val="F26B43"/>
          </p15:clr>
        </p15:guide>
        <p15:guide id="23" pos="6656">
          <p15:clr>
            <a:srgbClr val="F26B43"/>
          </p15:clr>
        </p15:guide>
        <p15:guide id="24" pos="4960">
          <p15:clr>
            <a:srgbClr val="F26B43"/>
          </p15:clr>
        </p15:guide>
        <p15:guide id="25" pos="5084">
          <p15:clr>
            <a:srgbClr val="F26B43"/>
          </p15:clr>
        </p15:guide>
        <p15:guide id="30" orient="horz" pos="538">
          <p15:clr>
            <a:srgbClr val="F26B43"/>
          </p15:clr>
        </p15:guide>
        <p15:guide id="31" pos="551">
          <p15:clr>
            <a:srgbClr val="F26B43"/>
          </p15:clr>
        </p15:guide>
        <p15:guide id="39" pos="6085" userDrawn="1">
          <p15:clr>
            <a:srgbClr val="F26B43"/>
          </p15:clr>
        </p15:guide>
        <p15:guide id="40" pos="6216">
          <p15:clr>
            <a:srgbClr val="F26B43"/>
          </p15:clr>
        </p15:guide>
        <p15:guide id="41" pos="2692">
          <p15:clr>
            <a:srgbClr val="F26B43"/>
          </p15:clr>
        </p15:guide>
        <p15:guide id="42" pos="2808">
          <p15:clr>
            <a:srgbClr val="F26B43"/>
          </p15:clr>
        </p15:guide>
        <p15:guide id="43" pos="3260">
          <p15:clr>
            <a:srgbClr val="F26B43"/>
          </p15:clr>
        </p15:guide>
        <p15:guide id="44" pos="3380">
          <p15:clr>
            <a:srgbClr val="F26B43"/>
          </p15:clr>
        </p15:guide>
        <p15:guide id="50" pos="5520">
          <p15:clr>
            <a:srgbClr val="F26B43"/>
          </p15:clr>
        </p15:guide>
        <p15:guide id="52" orient="horz" pos="933">
          <p15:clr>
            <a:srgbClr val="F26B43"/>
          </p15:clr>
        </p15:guide>
        <p15:guide id="53" orient="horz" pos="759">
          <p15:clr>
            <a:srgbClr val="F26B43"/>
          </p15:clr>
        </p15:guide>
        <p15:guide id="58" orient="horz" pos="218">
          <p15:clr>
            <a:srgbClr val="F26B43"/>
          </p15:clr>
        </p15:guide>
        <p15:guide id="59" orient="horz" pos="3680">
          <p15:clr>
            <a:srgbClr val="F26B43"/>
          </p15:clr>
        </p15:guide>
        <p15:guide id="60" orient="horz" pos="3861">
          <p15:clr>
            <a:srgbClr val="F26B43"/>
          </p15:clr>
        </p15:guide>
        <p15:guide id="62" orient="horz" pos="2130">
          <p15:clr>
            <a:srgbClr val="F26B43"/>
          </p15:clr>
        </p15:guide>
        <p15:guide id="65" pos="5648">
          <p15:clr>
            <a:srgbClr val="F26B43"/>
          </p15:clr>
        </p15:guide>
        <p15:guide id="66" orient="horz" pos="649">
          <p15:clr>
            <a:srgbClr val="F26B43"/>
          </p15:clr>
        </p15:guide>
        <p15:guide id="67" pos="7216">
          <p15:clr>
            <a:srgbClr val="F26B43"/>
          </p15:clr>
        </p15:guide>
        <p15:guide id="69" orient="horz" pos="3988">
          <p15:clr>
            <a:srgbClr val="F26B43"/>
          </p15:clr>
        </p15:guide>
        <p15:guide id="70" orient="horz" pos="4196">
          <p15:clr>
            <a:srgbClr val="F26B43"/>
          </p15:clr>
        </p15:guide>
        <p15:guide id="71" pos="318">
          <p15:clr>
            <a:srgbClr val="F26B43"/>
          </p15:clr>
        </p15:guide>
        <p15:guide id="72" orient="horz" pos="411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5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gif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gif"/><Relationship Id="rId2" Type="http://schemas.openxmlformats.org/officeDocument/2006/relationships/image" Target="../media/image500.pn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gif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gif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gif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gif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gif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>
          <a:xfrm>
            <a:off x="882808" y="2852116"/>
            <a:ext cx="991362" cy="246221"/>
          </a:xfrm>
        </p:spPr>
        <p:txBody>
          <a:bodyPr/>
          <a:lstStyle/>
          <a:p>
            <a:r>
              <a:rPr lang="de-DE" dirty="0"/>
              <a:t>Tim Vogel</a:t>
            </a:r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882771" y="3835706"/>
            <a:ext cx="9690153" cy="984885"/>
          </a:xfrm>
        </p:spPr>
        <p:txBody>
          <a:bodyPr/>
          <a:lstStyle/>
          <a:p>
            <a:r>
              <a:rPr lang="de-DE" dirty="0"/>
              <a:t>Derivation and </a:t>
            </a:r>
            <a:r>
              <a:rPr lang="de-DE" dirty="0" err="1"/>
              <a:t>study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a non-</a:t>
            </a:r>
            <a:r>
              <a:rPr lang="de-DE" dirty="0" err="1"/>
              <a:t>confluent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deformable</a:t>
            </a:r>
            <a:r>
              <a:rPr lang="de-DE" dirty="0"/>
              <a:t> </a:t>
            </a:r>
            <a:r>
              <a:rPr lang="de-DE" dirty="0" err="1"/>
              <a:t>cells</a:t>
            </a:r>
            <a:endParaRPr lang="de-DE" dirty="0"/>
          </a:p>
        </p:txBody>
      </p:sp>
      <p:sp>
        <p:nvSpPr>
          <p:cNvPr id="16" name="Textplatzhalter 15"/>
          <p:cNvSpPr>
            <a:spLocks noGrp="1"/>
          </p:cNvSpPr>
          <p:nvPr>
            <p:ph type="body" sz="quarter" idx="11"/>
          </p:nvPr>
        </p:nvSpPr>
        <p:spPr>
          <a:xfrm>
            <a:off x="882808" y="3138045"/>
            <a:ext cx="3052118" cy="246221"/>
          </a:xfrm>
        </p:spPr>
        <p:txBody>
          <a:bodyPr/>
          <a:lstStyle/>
          <a:p>
            <a:r>
              <a:rPr lang="de-DE" dirty="0"/>
              <a:t>Institute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scientific</a:t>
            </a:r>
            <a:r>
              <a:rPr lang="de-DE" dirty="0"/>
              <a:t> </a:t>
            </a:r>
            <a:r>
              <a:rPr lang="de-DE" dirty="0" err="1"/>
              <a:t>computing</a:t>
            </a:r>
            <a:endParaRPr lang="de-DE" dirty="0"/>
          </a:p>
        </p:txBody>
      </p:sp>
      <p:sp>
        <p:nvSpPr>
          <p:cNvPr id="17" name="Textplatzhalter 16"/>
          <p:cNvSpPr>
            <a:spLocks noGrp="1"/>
          </p:cNvSpPr>
          <p:nvPr>
            <p:ph type="body" sz="quarter" idx="13"/>
          </p:nvPr>
        </p:nvSpPr>
        <p:spPr>
          <a:xfrm>
            <a:off x="882808" y="5312641"/>
            <a:ext cx="3382849" cy="246221"/>
          </a:xfrm>
        </p:spPr>
        <p:txBody>
          <a:bodyPr/>
          <a:lstStyle/>
          <a:p>
            <a:r>
              <a:rPr lang="en-US" dirty="0"/>
              <a:t>Master’s thesis defense, 12.01.2026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680227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Inhaltsplatzhalter 1">
                <a:extLst>
                  <a:ext uri="{FF2B5EF4-FFF2-40B4-BE49-F238E27FC236}">
                    <a16:creationId xmlns:a16="http://schemas.microsoft.com/office/drawing/2014/main" id="{C9DE3E3B-2D4C-88E0-3FFC-6F695D334647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874711" y="1341968"/>
                <a:ext cx="10580688" cy="1674252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dirty="0"/>
                  <a:t>Act to conserve cell shape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…</m:t>
                    </m:r>
                    <m:r>
                      <m:rPr>
                        <m:sty m:val="p"/>
                      </m:rPr>
                      <a:rPr lang="en-GB" b="0" i="0" smtClean="0">
                        <a:latin typeface="Cambria Math" panose="02040503050406030204" pitchFamily="18" charset="0"/>
                      </a:rPr>
                      <m:t>current</m:t>
                    </m:r>
                    <m:r>
                      <a:rPr lang="en-GB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GB" b="0" i="0" smtClean="0">
                        <a:latin typeface="Cambria Math" panose="02040503050406030204" pitchFamily="18" charset="0"/>
                      </a:rPr>
                      <m:t>state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…</m:t>
                    </m:r>
                    <m:r>
                      <m:rPr>
                        <m:sty m:val="p"/>
                      </m:rPr>
                      <a:rPr lang="en-GB" b="0" i="0" smtClean="0">
                        <a:latin typeface="Cambria Math" panose="02040503050406030204" pitchFamily="18" charset="0"/>
                      </a:rPr>
                      <m:t>desired</m:t>
                    </m:r>
                    <m:r>
                      <a:rPr lang="en-GB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GB" b="0" i="0" smtClean="0">
                        <a:latin typeface="Cambria Math" panose="02040503050406030204" pitchFamily="18" charset="0"/>
                      </a:rPr>
                      <m:t>state</m:t>
                    </m:r>
                  </m:oMath>
                </a14:m>
                <a:endParaRPr lang="en-GB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dirty="0"/>
                  <a:t>General energy: </a:t>
                </a:r>
                <a:endParaRPr lang="en-GB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  <m:sSup>
                        <m:s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GB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GB" b="0" dirty="0"/>
              </a:p>
              <a:p>
                <a:pPr lvl="1" algn="ctr"/>
                <a:endParaRPr lang="en-GB" sz="24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Inhaltsplatzhalter 1">
                <a:extLst>
                  <a:ext uri="{FF2B5EF4-FFF2-40B4-BE49-F238E27FC236}">
                    <a16:creationId xmlns:a16="http://schemas.microsoft.com/office/drawing/2014/main" id="{C9DE3E3B-2D4C-88E0-3FFC-6F695D33464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874711" y="1341968"/>
                <a:ext cx="10580688" cy="1674252"/>
              </a:xfrm>
              <a:blipFill>
                <a:blip r:embed="rId2"/>
                <a:stretch>
                  <a:fillRect l="-1613" t="-5455" b="-2472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8B235FF-CDE9-2E6B-E767-AF27FFAAFF3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Shape preserving forces</a:t>
            </a:r>
            <a:endParaRPr lang="en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6F7BCC8B-8833-E7EE-96F5-A628BA75DD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1. DF model and dynamics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E37AFFA6-6738-E49B-56D5-55ADD6A9F9DF}"/>
                  </a:ext>
                </a:extLst>
              </p:cNvPr>
              <p:cNvSpPr txBox="1"/>
              <p:nvPr/>
            </p:nvSpPr>
            <p:spPr>
              <a:xfrm>
                <a:off x="1152751" y="3601027"/>
                <a:ext cx="1169000" cy="4866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p>
                          <m:d>
                            <m:dPr>
                              <m:ctrlPr>
                                <a:rPr lang="en-GB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d>
                        </m:sup>
                      </m:sSup>
                      <m:d>
                        <m:dPr>
                          <m:ctrlPr>
                            <a:rPr lang="en-GB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</m:oMath>
                  </m:oMathPara>
                </a14:m>
                <a:endParaRPr lang="en-DE" sz="240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E37AFFA6-6738-E49B-56D5-55ADD6A9F9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2751" y="3601027"/>
                <a:ext cx="1169000" cy="48667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D555ACEA-F2F7-E32E-28C6-32A1924571D0}"/>
                  </a:ext>
                </a:extLst>
              </p:cNvPr>
              <p:cNvSpPr txBox="1"/>
              <p:nvPr/>
            </p:nvSpPr>
            <p:spPr>
              <a:xfrm>
                <a:off x="1821216" y="3608779"/>
                <a:ext cx="6095276" cy="19072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1"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24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m:rPr>
                          <m:sty m:val="p"/>
                        </m:rPr>
                        <a:rPr lang="en-GB" sz="24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GB" sz="24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GB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</m:oMath>
                  </m:oMathPara>
                </a14:m>
                <a:endParaRPr lang="en-GB" sz="240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lvl="1"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24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m:rPr>
                          <m:sty m:val="p"/>
                        </m:rPr>
                        <a:rPr lang="en-GB" sz="24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∇</m:t>
                      </m:r>
                      <m:f>
                        <m:fPr>
                          <m:ctrlPr>
                            <a:rPr lang="en-GB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  <m:sSup>
                        <m:sSupPr>
                          <m:ctrlPr>
                            <a:rPr lang="en-GB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GB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GB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  <m:r>
                                <a:rPr lang="en-GB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GB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GB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GB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</m:oMath>
                  </m:oMathPara>
                </a14:m>
                <a:endParaRPr lang="en-GB" sz="240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lvl="1"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24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sSup>
                        <m:sSupPr>
                          <m:ctrlPr>
                            <a:rPr lang="en-GB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GB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GB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sub>
                              </m:sSub>
                              <m:r>
                                <a:rPr lang="en-GB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GB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GB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GB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GB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GB" sz="24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∇</m:t>
                      </m:r>
                      <m:d>
                        <m:dPr>
                          <m:begChr m:val="|"/>
                          <m:endChr m:val="|"/>
                          <m:ctrlPr>
                            <a:rPr lang="en-GB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GB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lang="en-GB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GB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sz="240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lvl="1"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24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sSup>
                        <m:sSupPr>
                          <m:ctrlPr>
                            <a:rPr lang="en-GB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func>
                            <m:funcPr>
                              <m:ctrlPr>
                                <a:rPr lang="en-GB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sgn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GB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GB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sub>
                                  </m:sSub>
                                  <m:r>
                                    <a:rPr lang="en-GB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GB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GB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  <m:d>
                            <m:dPr>
                              <m:begChr m:val="|"/>
                              <m:endChr m:val="|"/>
                              <m:ctrlPr>
                                <a:rPr lang="en-GB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GB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sub>
                              </m:sSub>
                              <m:r>
                                <a:rPr lang="en-GB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GB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GB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GB" sz="2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GB" sz="2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GB" sz="24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∇</m:t>
                      </m:r>
                      <m:sSub>
                        <m:sSubPr>
                          <m:ctrlPr>
                            <a:rPr lang="en-GB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GB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</m:oMath>
                  </m:oMathPara>
                </a14:m>
                <a:endParaRPr lang="en-GB" sz="240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D555ACEA-F2F7-E32E-28C6-32A1924571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1216" y="3608779"/>
                <a:ext cx="6095276" cy="190725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feld 8">
            <a:extLst>
              <a:ext uri="{FF2B5EF4-FFF2-40B4-BE49-F238E27FC236}">
                <a16:creationId xmlns:a16="http://schemas.microsoft.com/office/drawing/2014/main" id="{F19FA630-7C14-9640-B41B-96E87037CC50}"/>
              </a:ext>
            </a:extLst>
          </p:cNvPr>
          <p:cNvSpPr txBox="1"/>
          <p:nvPr/>
        </p:nvSpPr>
        <p:spPr>
          <a:xfrm>
            <a:off x="8157491" y="1445510"/>
            <a:ext cx="35476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0070C0"/>
                </a:solidFill>
                <a:latin typeface="Cambria Math" panose="02040503050406030204" pitchFamily="18" charset="0"/>
              </a:rPr>
              <a:t>Power of the discrepancy between current and desired state </a:t>
            </a:r>
            <a:endParaRPr lang="en-DE" sz="2400" dirty="0">
              <a:solidFill>
                <a:srgbClr val="0070C0"/>
              </a:solidFill>
              <a:latin typeface="Cambria Math" panose="02040503050406030204" pitchFamily="18" charset="0"/>
            </a:endParaRPr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2EE1B0B8-00FE-C200-9676-81FD54E3BCDD}"/>
              </a:ext>
            </a:extLst>
          </p:cNvPr>
          <p:cNvCxnSpPr>
            <a:stCxn id="9" idx="1"/>
          </p:cNvCxnSpPr>
          <p:nvPr/>
        </p:nvCxnSpPr>
        <p:spPr>
          <a:xfrm flipH="1">
            <a:off x="7462544" y="2045675"/>
            <a:ext cx="694947" cy="78300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D86DEEBD-7DFB-CE07-70CF-8FACCDC0F6A0}"/>
                  </a:ext>
                </a:extLst>
              </p:cNvPr>
              <p:cNvSpPr txBox="1"/>
              <p:nvPr/>
            </p:nvSpPr>
            <p:spPr>
              <a:xfrm>
                <a:off x="7581116" y="3958277"/>
                <a:ext cx="3917619" cy="18189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GB" sz="240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GB" sz="240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=1→</m:t>
                    </m:r>
                  </m:oMath>
                </a14:m>
                <a:r>
                  <a:rPr lang="en-GB" sz="2400" dirty="0">
                    <a:solidFill>
                      <a:srgbClr val="0070C0"/>
                    </a:solidFill>
                  </a:rPr>
                  <a:t> discrepancy won’t scale force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GB" sz="240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GB" sz="240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=2→</m:t>
                    </m:r>
                  </m:oMath>
                </a14:m>
                <a:r>
                  <a:rPr lang="en-GB" sz="2400" dirty="0">
                    <a:solidFill>
                      <a:srgbClr val="0070C0"/>
                    </a:solidFill>
                  </a:rPr>
                  <a:t> discrepancy scales force linearly</a:t>
                </a:r>
                <a:endParaRPr lang="en-DE" sz="2400" dirty="0">
                  <a:solidFill>
                    <a:srgbClr val="0070C0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DE" dirty="0"/>
              </a:p>
            </p:txBody>
          </p:sp>
        </mc:Choice>
        <mc:Fallback xmlns="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D86DEEBD-7DFB-CE07-70CF-8FACCDC0F6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1116" y="3958277"/>
                <a:ext cx="3917619" cy="1818959"/>
              </a:xfrm>
              <a:prstGeom prst="rect">
                <a:avLst/>
              </a:prstGeom>
              <a:blipFill>
                <a:blip r:embed="rId5"/>
                <a:stretch>
                  <a:fillRect l="-2181" t="-267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251AD644-B84F-AC21-B8FC-F760EB30E0ED}"/>
              </a:ext>
            </a:extLst>
          </p:cNvPr>
          <p:cNvCxnSpPr>
            <a:cxnSpLocks/>
            <a:stCxn id="12" idx="1"/>
          </p:cNvCxnSpPr>
          <p:nvPr/>
        </p:nvCxnSpPr>
        <p:spPr>
          <a:xfrm flipH="1">
            <a:off x="6413801" y="4867757"/>
            <a:ext cx="1167315" cy="22861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1" name="Textfeld 20">
            <a:extLst>
              <a:ext uri="{FF2B5EF4-FFF2-40B4-BE49-F238E27FC236}">
                <a16:creationId xmlns:a16="http://schemas.microsoft.com/office/drawing/2014/main" id="{D42F76F4-FDA1-DBB7-B853-F9114569B422}"/>
              </a:ext>
            </a:extLst>
          </p:cNvPr>
          <p:cNvSpPr txBox="1"/>
          <p:nvPr/>
        </p:nvSpPr>
        <p:spPr>
          <a:xfrm>
            <a:off x="833145" y="3164382"/>
            <a:ext cx="609527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accent1"/>
                </a:solidFill>
              </a:rPr>
              <a:t>General force: </a:t>
            </a:r>
          </a:p>
        </p:txBody>
      </p:sp>
    </p:spTree>
    <p:extLst>
      <p:ext uri="{BB962C8B-B14F-4D97-AF65-F5344CB8AC3E}">
        <p14:creationId xmlns:p14="http://schemas.microsoft.com/office/powerpoint/2010/main" val="3179340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Inhaltsplatzhalter 1">
                <a:extLst>
                  <a:ext uri="{FF2B5EF4-FFF2-40B4-BE49-F238E27FC236}">
                    <a16:creationId xmlns:a16="http://schemas.microsoft.com/office/drawing/2014/main" id="{80FABA4A-1CF7-C6F8-FBCF-34B95A7D19F7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874711" y="1557283"/>
                <a:ext cx="10580688" cy="4540277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sz="3200" dirty="0"/>
                  <a:t>Acts to conserve cell area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sz="3200" dirty="0"/>
                  <a:t>Current cell area: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GB" sz="3200" b="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sz="3200" dirty="0"/>
                  <a:t>Desired cell area: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GB" sz="32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sz="3200" dirty="0"/>
                  <a:t>Power of discrepancy: </a:t>
                </a:r>
                <a14:m>
                  <m:oMath xmlns:m="http://schemas.openxmlformats.org/officeDocument/2006/math"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endParaRPr lang="en-GB" sz="32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sz="3200" dirty="0"/>
                  <a:t>Energy: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sSup>
                      <m:sSup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DE" sz="3200">
                                <a:latin typeface="Cambria Math" panose="02040503050406030204" pitchFamily="18" charset="0"/>
                              </a:rPr>
                              <m:t>​</m:t>
                            </m:r>
                          </m:e>
                        </m:d>
                      </m:e>
                      <m:sup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DE" sz="3200" dirty="0"/>
              </a:p>
            </p:txBody>
          </p:sp>
        </mc:Choice>
        <mc:Fallback xmlns="">
          <p:sp>
            <p:nvSpPr>
              <p:cNvPr id="2" name="Inhaltsplatzhalter 1">
                <a:extLst>
                  <a:ext uri="{FF2B5EF4-FFF2-40B4-BE49-F238E27FC236}">
                    <a16:creationId xmlns:a16="http://schemas.microsoft.com/office/drawing/2014/main" id="{80FABA4A-1CF7-C6F8-FBCF-34B95A7D19F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874711" y="1557283"/>
                <a:ext cx="10580688" cy="4540277"/>
              </a:xfrm>
              <a:blipFill>
                <a:blip r:embed="rId2"/>
                <a:stretch>
                  <a:fillRect l="-2189" t="-268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7F12CF5-29DB-6CB3-B025-3A27E94A18C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Area energy</a:t>
            </a:r>
            <a:endParaRPr lang="en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612C518-EC17-8A82-E280-4DF5DB627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10688" y="6097560"/>
            <a:ext cx="3820383" cy="402070"/>
          </a:xfrm>
        </p:spPr>
        <p:txBody>
          <a:bodyPr/>
          <a:lstStyle/>
          <a:p>
            <a:r>
              <a:rPr lang="en-GB" dirty="0"/>
              <a:t>1. DF model and dynamics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1651551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nhaltsplatzhalter 5" descr="Ein Bild, das Diagramm, Reihe enthält.&#10;&#10;KI-generierte Inhalte können fehlerhaft sein.">
            <a:extLst>
              <a:ext uri="{FF2B5EF4-FFF2-40B4-BE49-F238E27FC236}">
                <a16:creationId xmlns:a16="http://schemas.microsoft.com/office/drawing/2014/main" id="{E10994A3-7237-85EB-1E22-B6E2DCAF9FA2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89" r="12289"/>
          <a:stretch>
            <a:fillRect/>
          </a:stretch>
        </p:blipFill>
        <p:spPr>
          <a:xfrm>
            <a:off x="6903718" y="1420019"/>
            <a:ext cx="4551680" cy="4017962"/>
          </a:xfrm>
        </p:spPr>
      </p:pic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1354457-F916-F646-2A39-6791EAEED37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Shoelace formula</a:t>
            </a:r>
            <a:endParaRPr lang="en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3333B5AF-5A40-ED80-341C-59EB07478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1. DF model and dynamics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712B93C2-CF8B-0D6A-3F2E-379258A08F77}"/>
                  </a:ext>
                </a:extLst>
              </p:cNvPr>
              <p:cNvSpPr txBox="1"/>
              <p:nvPr/>
            </p:nvSpPr>
            <p:spPr>
              <a:xfrm>
                <a:off x="736601" y="1198033"/>
                <a:ext cx="5693729" cy="28635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sz="2400" dirty="0">
                    <a:solidFill>
                      <a:schemeClr val="accent1"/>
                    </a:solidFill>
                  </a:rPr>
                  <a:t>Used for computing area of a simple polygon 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GB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𝑡𝑟𝑎𝑝𝑒𝑧</m:t>
                        </m:r>
                      </m:sub>
                    </m:sSub>
                    <m:r>
                      <a:rPr lang="en-GB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num>
                      <m:den>
                        <m:r>
                          <a:rPr lang="en-GB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GB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400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GB" sz="2400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sz="2400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GB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2400" dirty="0">
                  <a:solidFill>
                    <a:schemeClr val="accent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GB" sz="2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GB" sz="2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→</m:t>
                    </m:r>
                    <m:sSubSup>
                      <m:sSubSupPr>
                        <m:ctrlPr>
                          <a:rPr lang="en-GB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GB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GB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bSup>
                    <m:r>
                      <a:rPr lang="en-GB" sz="2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− </m:t>
                    </m:r>
                    <m:sSubSup>
                      <m:sSubSupPr>
                        <m:ctrlPr>
                          <a:rPr lang="en-GB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GB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GB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r>
                          <a:rPr lang="en-GB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bSup>
                  </m:oMath>
                </a14:m>
                <a:r>
                  <a:rPr lang="en-GB" sz="2400" dirty="0">
                    <a:solidFill>
                      <a:schemeClr val="accent1"/>
                    </a:solidFill>
                  </a:rPr>
                  <a:t>,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GB" sz="2400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GB" sz="2400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→</m:t>
                    </m:r>
                    <m:sSubSup>
                      <m:sSubSupPr>
                        <m:ctrlPr>
                          <a:rPr lang="en-GB" sz="2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2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GB" sz="2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GB" sz="24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p>
                    </m:sSubSup>
                  </m:oMath>
                </a14:m>
                <a:r>
                  <a:rPr lang="en-GB" sz="2400" dirty="0">
                    <a:solidFill>
                      <a:schemeClr val="accent1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2400" b="0" i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b</m:t>
                    </m:r>
                    <m:r>
                      <a:rPr lang="en-GB" sz="2400" i="1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→</m:t>
                    </m:r>
                    <m:sSubSup>
                      <m:sSubSupPr>
                        <m:ctrlPr>
                          <a:rPr lang="en-GB" sz="2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2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GB" sz="2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GB" sz="24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r>
                          <a:rPr lang="en-GB" sz="2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p>
                    </m:sSubSup>
                  </m:oMath>
                </a14:m>
                <a:r>
                  <a:rPr lang="en-GB" sz="2400" dirty="0">
                    <a:solidFill>
                      <a:schemeClr val="accent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712B93C2-CF8B-0D6A-3F2E-379258A08F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601" y="1198033"/>
                <a:ext cx="5693729" cy="2863541"/>
              </a:xfrm>
              <a:prstGeom prst="rect">
                <a:avLst/>
              </a:prstGeom>
              <a:blipFill>
                <a:blip r:embed="rId3"/>
                <a:stretch>
                  <a:fillRect l="-1499" r="-2034" b="-191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9BFBDA78-DC12-A112-083E-5318162CFCDE}"/>
                  </a:ext>
                </a:extLst>
              </p:cNvPr>
              <p:cNvSpPr txBox="1"/>
              <p:nvPr/>
            </p:nvSpPr>
            <p:spPr>
              <a:xfrm>
                <a:off x="371581" y="3876081"/>
                <a:ext cx="6058749" cy="1783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r>
                        <a:rPr lang="en-GB" sz="24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GB" sz="240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GB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GB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GB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en-GB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GB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b>
                          </m:sSub>
                        </m:sup>
                        <m:e>
                          <m:r>
                            <a:rPr lang="en-GB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en-GB" sz="2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2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GB" sz="2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GB" sz="2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bSup>
                          <m:r>
                            <a:rPr lang="en-GB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 </m:t>
                          </m:r>
                          <m:sSubSup>
                            <m:sSubSupPr>
                              <m:ctrlPr>
                                <a:rPr lang="en-GB" sz="2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2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GB" sz="2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GB" sz="2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  <m:sup>
                              <m:r>
                                <a:rPr lang="en-GB" sz="2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bSup>
                          <m:r>
                            <a:rPr lang="en-GB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)(</m:t>
                          </m:r>
                          <m:sSubSup>
                            <m:sSubSupPr>
                              <m:ctrlPr>
                                <a:rPr lang="en-GB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GB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GB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p>
                          </m:sSubSup>
                          <m:r>
                            <a:rPr lang="en-GB" sz="2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GB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GB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GB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  <m:sup>
                              <m:r>
                                <a:rPr lang="en-GB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p>
                          </m:sSubSup>
                        </m:e>
                      </m:nary>
                      <m:r>
                        <a:rPr lang="en-GB" sz="24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2400" dirty="0">
                  <a:solidFill>
                    <a:schemeClr val="accent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GB" sz="2400" dirty="0">
                    <a:solidFill>
                      <a:schemeClr val="accent1"/>
                    </a:solidFill>
                  </a:rPr>
                  <a:t>           </a:t>
                </a:r>
              </a:p>
            </p:txBody>
          </p:sp>
        </mc:Choice>
        <mc:Fallback xmlns="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9BFBDA78-DC12-A112-083E-5318162CFC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581" y="3876081"/>
                <a:ext cx="6058749" cy="17838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2E7734AA-FB83-8444-5254-D7CFDD59B423}"/>
                  </a:ext>
                </a:extLst>
              </p:cNvPr>
              <p:cNvSpPr txBox="1"/>
              <p:nvPr/>
            </p:nvSpPr>
            <p:spPr>
              <a:xfrm>
                <a:off x="122767" y="4993400"/>
                <a:ext cx="6096000" cy="12593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40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GB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GB" sz="24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GB" sz="2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GB" sz="2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en-GB" sz="2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GB" sz="2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b>
                          </m:sSub>
                        </m:sup>
                        <m:e>
                          <m:sSubSup>
                            <m:sSubSupPr>
                              <m:ctrlPr>
                                <a:rPr lang="en-GB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GB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GB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bSup>
                        </m:e>
                      </m:nary>
                      <m:sSubSup>
                        <m:sSubSupPr>
                          <m:ctrlPr>
                            <a:rPr lang="en-GB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GB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  <m:sup>
                          <m:r>
                            <a:rPr lang="en-GB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p>
                      </m:sSubSup>
                      <m:r>
                        <a:rPr lang="en-GB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GB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GB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  <m:sup>
                          <m:r>
                            <a:rPr lang="en-GB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bSup>
                      <m:sSubSup>
                        <m:sSubSupPr>
                          <m:ctrlPr>
                            <a:rPr lang="en-GB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GB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p>
                      </m:sSubSup>
                    </m:oMath>
                  </m:oMathPara>
                </a14:m>
                <a:endParaRPr lang="en-GB" sz="2400" b="0" dirty="0">
                  <a:solidFill>
                    <a:srgbClr val="002060"/>
                  </a:solidFill>
                </a:endParaRPr>
              </a:p>
              <a:p>
                <a:endParaRPr lang="en-DE" sz="2400" dirty="0"/>
              </a:p>
            </p:txBody>
          </p:sp>
        </mc:Choice>
        <mc:Fallback xmlns="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2E7734AA-FB83-8444-5254-D7CFDD59B4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767" y="4993400"/>
                <a:ext cx="6096000" cy="125938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hteck 10">
            <a:extLst>
              <a:ext uri="{FF2B5EF4-FFF2-40B4-BE49-F238E27FC236}">
                <a16:creationId xmlns:a16="http://schemas.microsoft.com/office/drawing/2014/main" id="{16AB4CAA-7D98-F6CE-BBC2-86D497D505F1}"/>
              </a:ext>
            </a:extLst>
          </p:cNvPr>
          <p:cNvSpPr/>
          <p:nvPr/>
        </p:nvSpPr>
        <p:spPr>
          <a:xfrm>
            <a:off x="736601" y="4135967"/>
            <a:ext cx="5507461" cy="18796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143599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5" grpId="0"/>
      <p:bldP spid="10" grpId="0"/>
      <p:bldP spid="1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Inhaltsplatzhalter 1">
                <a:extLst>
                  <a:ext uri="{FF2B5EF4-FFF2-40B4-BE49-F238E27FC236}">
                    <a16:creationId xmlns:a16="http://schemas.microsoft.com/office/drawing/2014/main" id="{E7139FDA-F53F-5A7D-F4EA-51E794EB50A0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735011" y="1158861"/>
                <a:ext cx="10580688" cy="4540277"/>
              </a:xfrm>
            </p:spPr>
            <p:txBody>
              <a:bodyPr/>
              <a:lstStyle/>
              <a:p>
                <a:r>
                  <a:rPr lang="en-GB" sz="3400" b="0" dirty="0"/>
                  <a:t>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3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sz="3400" b="0" i="0" smtClean="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sSub>
                          <m:sSubPr>
                            <m:ctrlPr>
                              <a:rPr lang="en-GB" sz="3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GB" sz="3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34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acc>
                          </m:e>
                          <m:sub>
                            <m:r>
                              <a:rPr lang="en-GB" sz="34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sub>
                    </m:sSub>
                    <m:sSub>
                      <m:sSubPr>
                        <m:ctrlPr>
                          <a:rPr lang="en-GB" sz="3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GB" sz="34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GB" sz="3400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GB" sz="3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sz="340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sSub>
                          <m:sSubPr>
                            <m:ctrlPr>
                              <a:rPr lang="en-GB" sz="3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GB" sz="3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34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acc>
                          </m:e>
                          <m:sub>
                            <m:r>
                              <a:rPr lang="en-GB" sz="34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GB" sz="34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3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34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GB" sz="3400" i="1">
                        <a:latin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∑"/>
                        <m:limLoc m:val="subSup"/>
                        <m:ctrlPr>
                          <a:rPr lang="en-GB" sz="3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1"/>
                          </m:rPr>
                          <a:rPr lang="en-GB" sz="3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GB" sz="3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sSub>
                          <m:sSubPr>
                            <m:ctrlPr>
                              <a:rPr lang="en-GB" sz="3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GB" sz="3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sub>
                        </m:sSub>
                      </m:sup>
                      <m:e>
                        <m:sSubSup>
                          <m:sSubSupPr>
                            <m:ctrlPr>
                              <a:rPr lang="en-GB" sz="3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sz="3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GB" sz="34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  <m:sup>
                            <m:r>
                              <a:rPr lang="en-GB" sz="3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p>
                        </m:sSubSup>
                      </m:e>
                    </m:nary>
                    <m:sSubSup>
                      <m:sSubSupPr>
                        <m:ctrlPr>
                          <a:rPr lang="en-GB" sz="3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3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GB" sz="3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GB" sz="3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r>
                          <a:rPr lang="en-GB" sz="3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p>
                    </m:sSubSup>
                    <m:r>
                      <a:rPr lang="en-GB" sz="34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en-GB" sz="3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3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GB" sz="3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GB" sz="3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r>
                          <a:rPr lang="en-GB" sz="3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bSup>
                    <m:sSubSup>
                      <m:sSubSupPr>
                        <m:ctrlPr>
                          <a:rPr lang="en-GB" sz="3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3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GB" sz="3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  <m:sup>
                        <m:r>
                          <a:rPr lang="en-GB" sz="3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p>
                    </m:sSubSup>
                  </m:oMath>
                </a14:m>
                <a:endParaRPr lang="en-GB" sz="3400" dirty="0"/>
              </a:p>
              <a:p>
                <a:r>
                  <a:rPr lang="en-GB" sz="3400" dirty="0"/>
                  <a:t>	      </a:t>
                </a:r>
                <a14:m>
                  <m:oMath xmlns:m="http://schemas.openxmlformats.org/officeDocument/2006/math">
                    <m:r>
                      <a:rPr lang="en-GB" sz="34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GB" sz="3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34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GB" sz="3400" i="1">
                        <a:latin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∑"/>
                        <m:limLoc m:val="subSup"/>
                        <m:ctrlPr>
                          <a:rPr lang="en-GB" sz="3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1"/>
                          </m:rPr>
                          <a:rPr lang="en-GB" sz="3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GB" sz="3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sSub>
                          <m:sSubPr>
                            <m:ctrlPr>
                              <a:rPr lang="en-GB" sz="3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GB" sz="3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sub>
                        </m:sSub>
                      </m:sup>
                      <m:e>
                        <m:sSub>
                          <m:sSubPr>
                            <m:ctrlPr>
                              <a:rPr lang="en-GB" sz="3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GB" sz="3400">
                                <a:latin typeface="Cambria Math" panose="02040503050406030204" pitchFamily="18" charset="0"/>
                              </a:rPr>
                              <m:t>∇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GB" sz="3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GB" sz="34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3400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34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sub>
                        </m:sSub>
                        <m:r>
                          <a:rPr lang="en-GB" sz="3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Sup>
                          <m:sSubSupPr>
                            <m:ctrlPr>
                              <a:rPr lang="en-GB" sz="3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sz="3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GB" sz="34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  <m:sup>
                            <m:r>
                              <a:rPr lang="en-GB" sz="3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p>
                        </m:sSubSup>
                      </m:e>
                    </m:nary>
                    <m:sSubSup>
                      <m:sSubSupPr>
                        <m:ctrlPr>
                          <a:rPr lang="en-GB" sz="3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3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GB" sz="3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GB" sz="3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r>
                          <a:rPr lang="en-GB" sz="3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p>
                    </m:sSubSup>
                    <m:r>
                      <a:rPr lang="en-GB" sz="34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en-GB" sz="3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3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GB" sz="3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GB" sz="3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r>
                          <a:rPr lang="en-GB" sz="3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bSup>
                    <m:sSubSup>
                      <m:sSubSupPr>
                        <m:ctrlPr>
                          <a:rPr lang="en-GB" sz="3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3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GB" sz="3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  <m:sup>
                        <m:r>
                          <a:rPr lang="en-GB" sz="3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p>
                    </m:sSubSup>
                  </m:oMath>
                </a14:m>
                <a:endParaRPr lang="en-GB" sz="3400" dirty="0"/>
              </a:p>
              <a:p>
                <a:r>
                  <a:rPr lang="en-GB" sz="3400" dirty="0"/>
                  <a:t>              </a:t>
                </a:r>
                <a14:m>
                  <m:oMath xmlns:m="http://schemas.openxmlformats.org/officeDocument/2006/math">
                    <m:r>
                      <a:rPr lang="en-GB" sz="34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GB" sz="3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3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GB" sz="3400" b="0" i="1" smtClean="0">
                        <a:latin typeface="Cambria Math" panose="02040503050406030204" pitchFamily="18" charset="0"/>
                      </a:rPr>
                      <m:t> </m:t>
                    </m:r>
                    <m:sSubSup>
                      <m:sSubSupPr>
                        <m:ctrlPr>
                          <a:rPr lang="en-GB" sz="3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sSubSup>
                          <m:sSubSupPr>
                            <m:ctrlPr>
                              <a:rPr lang="en-GB" sz="3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sSub>
                              <m:sSubPr>
                                <m:ctrlPr>
                                  <a:rPr lang="en-GB" sz="3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GB" sz="3400">
                                    <a:latin typeface="Cambria Math" panose="02040503050406030204" pitchFamily="18" charset="0"/>
                                  </a:rPr>
                                  <m:t>∇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GB" sz="3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GB" sz="3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GB" sz="3400" i="1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GB" sz="34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sub>
                            </m:sSub>
                            <m:r>
                              <a:rPr lang="en-GB" sz="3400" b="0" i="1" smtClean="0">
                                <a:latin typeface="Cambria Math" panose="02040503050406030204" pitchFamily="18" charset="0"/>
                              </a:rPr>
                              <m:t> (</m:t>
                            </m:r>
                            <m:r>
                              <a:rPr lang="en-GB" sz="3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GB" sz="34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GB" sz="3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p>
                        </m:sSubSup>
                        <m:r>
                          <a:rPr lang="en-GB" sz="3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sz="3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GB" sz="3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GB" sz="3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r>
                          <a:rPr lang="en-GB" sz="3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p>
                    </m:sSubSup>
                    <m:r>
                      <a:rPr lang="en-GB" sz="34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en-GB" sz="3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3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GB" sz="3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GB" sz="3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r>
                          <a:rPr lang="en-GB" sz="3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bSup>
                    <m:sSubSup>
                      <m:sSubSupPr>
                        <m:ctrlPr>
                          <a:rPr lang="en-GB" sz="3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3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GB" sz="3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GB" sz="3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p>
                    </m:sSubSup>
                  </m:oMath>
                </a14:m>
                <a:r>
                  <a:rPr lang="en-GB" sz="3400" dirty="0"/>
                  <a:t> +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GB" sz="3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3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GB" sz="3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GB" sz="3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  <m:sup>
                        <m:r>
                          <a:rPr lang="en-GB" sz="3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bSup>
                  </m:oMath>
                </a14:m>
                <a:r>
                  <a:rPr lang="en-GB" sz="3400" dirty="0">
                    <a:solidFill>
                      <a:srgbClr val="002060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GB" sz="3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3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GB" sz="3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GB" sz="3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p>
                    </m:sSubSup>
                  </m:oMath>
                </a14:m>
                <a:r>
                  <a:rPr lang="en-GB" sz="3400" dirty="0">
                    <a:solidFill>
                      <a:srgbClr val="00206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GB" sz="34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en-GB" sz="3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3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GB" sz="3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GB" sz="3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bSup>
                    <m:sSubSup>
                      <m:sSubSupPr>
                        <m:ctrlPr>
                          <a:rPr lang="en-GB" sz="3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3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GB" sz="3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GB" sz="3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  <m:sup>
                        <m:r>
                          <a:rPr lang="en-GB" sz="3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p>
                    </m:sSubSup>
                  </m:oMath>
                </a14:m>
                <a:r>
                  <a:rPr lang="en-GB" sz="3400" dirty="0"/>
                  <a:t>)</a:t>
                </a:r>
              </a:p>
              <a:p>
                <a:r>
                  <a:rPr lang="en-GB" sz="3400" dirty="0"/>
                  <a:t>              </a:t>
                </a:r>
                <a14:m>
                  <m:oMath xmlns:m="http://schemas.openxmlformats.org/officeDocument/2006/math">
                    <m:r>
                      <a:rPr lang="en-GB" sz="3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3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3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GB" sz="3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GB" sz="34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Sup>
                                <m:sSubSupPr>
                                  <m:ctrlPr>
                                    <a:rPr lang="en-GB" sz="3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GB" sz="3400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GB" sz="34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GB" sz="34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GB" sz="3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m:rPr>
                                      <m:brk m:alnAt="7"/>
                                    </m:rPr>
                                    <a:rPr lang="en-GB" sz="3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p>
                              </m:sSubSup>
                              <m:r>
                                <m:rPr>
                                  <m:brk m:alnAt="7"/>
                                </m:rPr>
                                <a:rPr lang="en-GB" sz="3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GB" sz="3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GB" sz="3400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GB" sz="34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GB" sz="3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GB" sz="3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m:rPr>
                                      <m:brk m:alnAt="7"/>
                                    </m:rPr>
                                    <a:rPr lang="en-GB" sz="3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p>
                              </m:sSubSup>
                            </m:e>
                          </m:mr>
                          <m:mr>
                            <m:e>
                              <m:sSubSup>
                                <m:sSubSupPr>
                                  <m:ctrlPr>
                                    <a:rPr lang="en-GB" sz="3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sz="3400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GB" sz="34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GB" sz="34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  <m:sup>
                                  <m:r>
                                    <a:rPr lang="en-GB" sz="3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p>
                              </m:sSubSup>
                              <m:r>
                                <a:rPr lang="en-GB" sz="3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GB" sz="3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sz="3400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GB" sz="34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GB" sz="3400" b="0" i="1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  <m:sup>
                                  <m:r>
                                    <a:rPr lang="en-GB" sz="3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p>
                              </m:sSubSup>
                            </m:e>
                          </m:mr>
                        </m:m>
                      </m:e>
                    </m:d>
                  </m:oMath>
                </a14:m>
                <a:endParaRPr lang="en-DE" sz="3400" dirty="0"/>
              </a:p>
            </p:txBody>
          </p:sp>
        </mc:Choice>
        <mc:Fallback xmlns="">
          <p:sp>
            <p:nvSpPr>
              <p:cNvPr id="2" name="Inhaltsplatzhalter 1">
                <a:extLst>
                  <a:ext uri="{FF2B5EF4-FFF2-40B4-BE49-F238E27FC236}">
                    <a16:creationId xmlns:a16="http://schemas.microsoft.com/office/drawing/2014/main" id="{E7139FDA-F53F-5A7D-F4EA-51E794EB50A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735011" y="1158861"/>
                <a:ext cx="10580688" cy="4540277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88D0287-D209-703F-7510-0C3C8FA40BB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Area force</a:t>
            </a:r>
            <a:endParaRPr lang="en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2B8F220F-C0A1-A576-DE77-F3302EF67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1. DF model and dynamics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5854744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AFA0B9-8F19-61AD-BEE2-B3CEAF8688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Inhaltsplatzhalter 1">
                <a:extLst>
                  <a:ext uri="{FF2B5EF4-FFF2-40B4-BE49-F238E27FC236}">
                    <a16:creationId xmlns:a16="http://schemas.microsoft.com/office/drawing/2014/main" id="{8EB5427B-7EBB-C49E-BCDC-41331682B480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756178" y="1459428"/>
                <a:ext cx="10580688" cy="4196305"/>
              </a:xfr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sz="3400" b="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sSub>
                            <m:sSubPr>
                              <m:ctrlPr>
                                <a:rPr lang="en-GB" sz="3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GB" sz="3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3400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GB" sz="3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sub>
                      </m:sSub>
                      <m:sSub>
                        <m:sSubPr>
                          <m:ctrlPr>
                            <a:rPr lang="en-GB" sz="3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sz="3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r>
                        <a:rPr lang="en-GB" sz="3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3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3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en-GB" sz="3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3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GB" sz="3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GB" sz="34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GB" sz="34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GB" sz="3400" b="0" i="1" smtClean="0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  <m:sup>
                                    <m:r>
                                      <m:rPr>
                                        <m:brk m:alnAt="7"/>
                                      </m:rPr>
                                      <a:rPr lang="en-GB" sz="34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p>
                                </m:sSubSup>
                                <m:r>
                                  <m:rPr>
                                    <m:brk m:alnAt="7"/>
                                  </m:rPr>
                                  <a:rPr lang="en-GB" sz="3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Sup>
                                  <m:sSubSupPr>
                                    <m:ctrlPr>
                                      <a:rPr lang="en-GB" sz="3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GB" sz="34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GB" sz="34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GB" sz="3400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  <m:sup>
                                    <m:r>
                                      <m:rPr>
                                        <m:brk m:alnAt="7"/>
                                      </m:rPr>
                                      <a:rPr lang="en-GB" sz="34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GB" sz="3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34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GB" sz="34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GB" sz="3400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  <m:sup>
                                    <m:r>
                                      <a:rPr lang="en-GB" sz="3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p>
                                </m:sSubSup>
                                <m:r>
                                  <a:rPr lang="en-GB" sz="3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Sup>
                                  <m:sSubSupPr>
                                    <m:ctrlPr>
                                      <a:rPr lang="en-GB" sz="3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34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GB" sz="34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GB" sz="3400" b="0" i="1" smtClean="0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  <m:sup>
                                    <m:r>
                                      <a:rPr lang="en-GB" sz="3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sz="3400" dirty="0"/>
              </a:p>
              <a:p>
                <a:endParaRPr lang="en-GB" sz="3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sz="3400" b="0" i="1" smtClean="0">
                          <a:latin typeface="Cambria Math" panose="02040503050406030204" pitchFamily="18" charset="0"/>
                        </a:rPr>
                        <m:t>⇒</m:t>
                      </m:r>
                      <m:sSubSup>
                        <m:sSubSupPr>
                          <m:ctrlPr>
                            <a:rPr lang="en-GB" sz="3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34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sz="3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d>
                            <m:dPr>
                              <m:ctrlPr>
                                <a:rPr lang="en-GB" sz="3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34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sup>
                      </m:sSubSup>
                      <m:d>
                        <m:dPr>
                          <m:ctrlPr>
                            <a:rPr lang="en-GB" sz="3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  <m:r>
                        <a:rPr lang="en-GB" sz="3400" b="0" i="0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GB" sz="3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3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GB" sz="3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3400">
                                      <a:latin typeface="Cambria Math" panose="02040503050406030204" pitchFamily="18" charset="0"/>
                                    </a:rPr>
                                    <m:t>A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GB" sz="3400"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</m:sub>
                              </m:sSub>
                              <m:r>
                                <a:rPr lang="en-GB" sz="340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GB" sz="3400"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GB" sz="3400"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</m:sub>
                          </m:sSub>
                        </m:num>
                        <m:den>
                          <m:r>
                            <a:rPr lang="en-GB" sz="34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en-GB" sz="3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3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GB" sz="3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GB" sz="3400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GB" sz="34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GB" sz="3400" i="1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  <m:sup>
                                    <m:r>
                                      <m:rPr>
                                        <m:brk m:alnAt="7"/>
                                      </m:rPr>
                                      <a:rPr lang="en-GB" sz="34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p>
                                </m:sSubSup>
                                <m:r>
                                  <m:rPr>
                                    <m:brk m:alnAt="7"/>
                                  </m:rPr>
                                  <a:rPr lang="en-GB" sz="34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Sup>
                                  <m:sSubSupPr>
                                    <m:ctrlPr>
                                      <a:rPr lang="en-GB" sz="3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GB" sz="3400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GB" sz="34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GB" sz="3400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  <m:sup>
                                    <m:r>
                                      <m:rPr>
                                        <m:brk m:alnAt="7"/>
                                      </m:rPr>
                                      <a:rPr lang="en-GB" sz="34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GB" sz="3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3400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GB" sz="34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GB" sz="3400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  <m:sup>
                                    <m:r>
                                      <a:rPr lang="en-GB" sz="3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p>
                                </m:sSubSup>
                                <m:r>
                                  <a:rPr lang="en-GB" sz="34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Sup>
                                  <m:sSubSupPr>
                                    <m:ctrlPr>
                                      <a:rPr lang="en-GB" sz="3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3400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GB" sz="34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GB" sz="3400" i="1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  <m:sup>
                                    <m:r>
                                      <a:rPr lang="en-GB" sz="3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DE" sz="3400" dirty="0"/>
              </a:p>
            </p:txBody>
          </p:sp>
        </mc:Choice>
        <mc:Fallback xmlns="">
          <p:sp>
            <p:nvSpPr>
              <p:cNvPr id="2" name="Inhaltsplatzhalter 1">
                <a:extLst>
                  <a:ext uri="{FF2B5EF4-FFF2-40B4-BE49-F238E27FC236}">
                    <a16:creationId xmlns:a16="http://schemas.microsoft.com/office/drawing/2014/main" id="{8EB5427B-7EBB-C49E-BCDC-41331682B48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756178" y="1459428"/>
                <a:ext cx="10580688" cy="4196305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BCDDADD-077C-93E2-1148-662FAD765AC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Area force</a:t>
            </a:r>
            <a:endParaRPr lang="en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083F60B5-F86B-0B25-4C33-4FBEEAC34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1. DF model and dynamics</a:t>
            </a:r>
            <a:endParaRPr lang="en-DE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4F9BDB5E-B7FC-7BD5-CE98-2C512CF15B18}"/>
              </a:ext>
            </a:extLst>
          </p:cNvPr>
          <p:cNvSpPr/>
          <p:nvPr/>
        </p:nvSpPr>
        <p:spPr>
          <a:xfrm>
            <a:off x="1885155" y="3232150"/>
            <a:ext cx="8322733" cy="18288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30601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9E71BA-314E-936E-07C5-B2944C9228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nhaltsplatzhalter 6" descr="Ein Bild, das Text, Screenshot, Diagramm, Reihe enthält.&#10;&#10;KI-generierte Inhalte können fehlerhaft sein.">
            <a:extLst>
              <a:ext uri="{FF2B5EF4-FFF2-40B4-BE49-F238E27FC236}">
                <a16:creationId xmlns:a16="http://schemas.microsoft.com/office/drawing/2014/main" id="{3C5EF45C-8EAD-E899-1210-C6CB990A3511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74" r="18636"/>
          <a:stretch>
            <a:fillRect/>
          </a:stretch>
        </p:blipFill>
        <p:spPr>
          <a:xfrm>
            <a:off x="5219148" y="901701"/>
            <a:ext cx="5314122" cy="5351083"/>
          </a:xfrm>
        </p:spPr>
      </p:pic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ADC70A3-C132-0F7B-B473-FBF992413CF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Application of area force</a:t>
            </a:r>
            <a:endParaRPr lang="en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BCBD0F10-05EB-FC11-42B9-B0D74ED77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1. DF model and dynamics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24D020B9-491C-B21E-ABF6-CFE27DF6C479}"/>
                  </a:ext>
                </a:extLst>
              </p:cNvPr>
              <p:cNvSpPr txBox="1"/>
              <p:nvPr/>
            </p:nvSpPr>
            <p:spPr>
              <a:xfrm>
                <a:off x="726547" y="2282501"/>
                <a:ext cx="4357688" cy="17090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8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GB" sz="28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GB" sz="280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=6.5∗</m:t>
                    </m:r>
                    <m:sSup>
                      <m:sSupPr>
                        <m:ctrlPr>
                          <a:rPr lang="en-GB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8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GB" sz="28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−5</m:t>
                        </m:r>
                      </m:sup>
                    </m:sSup>
                  </m:oMath>
                </a14:m>
                <a:endParaRPr lang="en-GB" sz="2800" dirty="0">
                  <a:solidFill>
                    <a:schemeClr val="accent1"/>
                  </a:solidFill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GB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GB" sz="28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sSub>
                          <m:sSubPr>
                            <m:ctrlPr>
                              <a:rPr lang="en-GB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GB" sz="28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28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acc>
                          </m:e>
                          <m:sub>
                            <m:r>
                              <m:rPr>
                                <m:sty m:val="p"/>
                              </m:rPr>
                              <a:rPr lang="en-GB" sz="280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j</m:t>
                            </m:r>
                          </m:sub>
                        </m:sSub>
                      </m:num>
                      <m:den>
                        <m:r>
                          <a:rPr lang="en-GB" sz="28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GB" sz="280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=4.0∗</m:t>
                    </m:r>
                    <m:sSup>
                      <m:sSupPr>
                        <m:ctrlPr>
                          <a:rPr lang="en-GB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8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GB" sz="28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8</m:t>
                        </m:r>
                      </m:sup>
                    </m:sSup>
                    <m:r>
                      <a:rPr lang="en-GB" sz="280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sSubSup>
                      <m:sSubSupPr>
                        <m:ctrlPr>
                          <a:rPr lang="en-GB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28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GB" sz="28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d>
                          <m:dPr>
                            <m:ctrlPr>
                              <a:rPr lang="en-GB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80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</m:sup>
                    </m:sSubSup>
                    <m:r>
                      <a:rPr lang="en-GB" sz="280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80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GB" sz="280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DE" sz="28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24D020B9-491C-B21E-ABF6-CFE27DF6C4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547" y="2282501"/>
                <a:ext cx="4357688" cy="170905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731769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2F81EE-9012-2076-FBFA-916098C866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Inhaltsplatzhalter 1">
                <a:extLst>
                  <a:ext uri="{FF2B5EF4-FFF2-40B4-BE49-F238E27FC236}">
                    <a16:creationId xmlns:a16="http://schemas.microsoft.com/office/drawing/2014/main" id="{4F0DD733-9C05-9F62-4C0D-8F283D70E14F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874711" y="1557283"/>
                <a:ext cx="10580688" cy="4540277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sz="3200" dirty="0"/>
                  <a:t>Acts to conserve length of all edges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sz="3200" dirty="0"/>
                  <a:t>Current edge length: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  <m:sup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p>
                    </m:sSubSup>
                    <m:r>
                      <a:rPr lang="en-GB" sz="3200" b="0" i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‖"/>
                        <m:endChr m:val="‖"/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32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GB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32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acc>
                          </m:e>
                          <m:sub>
                            <m:r>
                              <a:rPr lang="en-GB" sz="3200" b="0" i="1" dirty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GB" sz="3200" b="0" i="1" dirty="0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GB" sz="3200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GB" sz="32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GB" sz="32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32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acc>
                          </m:e>
                          <m:sub>
                            <m:r>
                              <a:rPr lang="en-GB" sz="3200" i="1" dirty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endParaRPr lang="en-GB" sz="3200" b="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sz="3200" dirty="0"/>
                  <a:t>Desired edge length: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  <m:sup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p>
                    </m:sSubSup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GB" sz="32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sz="3200" dirty="0"/>
                  <a:t>Power of discrepancy: </a:t>
                </a:r>
                <a14:m>
                  <m:oMath xmlns:m="http://schemas.openxmlformats.org/officeDocument/2006/math"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endParaRPr lang="en-GB" sz="32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sz="3200" dirty="0"/>
                  <a:t>Energy: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nary>
                          <m:naryPr>
                            <m:chr m:val="∑"/>
                            <m:ctrlP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GB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32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GB" sz="3200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sub>
                            </m:sSub>
                          </m:sup>
                          <m:e>
                            <m:f>
                              <m:fPr>
                                <m:ctrlPr>
                                  <a:rPr lang="en-GB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32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GB" sz="32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d>
                              <m:dPr>
                                <m:begChr m:val="|"/>
                                <m:endChr m:val="|"/>
                                <m:ctrlPr>
                                  <a:rPr lang="en-GB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GB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3200" b="0" i="1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GB" sz="3200" b="0" i="1" smtClean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sub>
                                  <m:sup>
                                    <m:r>
                                      <a:rPr lang="en-GB" sz="32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p>
                                </m:sSubSup>
                                <m:r>
                                  <a:rPr lang="en-GB" sz="32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Sup>
                                  <m:sSubSupPr>
                                    <m:ctrlPr>
                                      <a:rPr lang="en-GB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3200" b="0" i="1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GB" sz="3200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  <m:sup>
                                    <m:r>
                                      <a:rPr lang="en-GB" sz="32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p>
                                </m:sSubSup>
                              </m:e>
                            </m:d>
                          </m:e>
                        </m:nary>
                      </m:e>
                      <m:sup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GB" sz="3200" dirty="0"/>
                  <a:t> </a:t>
                </a:r>
                <a:endParaRPr lang="en-DE" sz="3200" dirty="0"/>
              </a:p>
            </p:txBody>
          </p:sp>
        </mc:Choice>
        <mc:Fallback xmlns="">
          <p:sp>
            <p:nvSpPr>
              <p:cNvPr id="2" name="Inhaltsplatzhalter 1">
                <a:extLst>
                  <a:ext uri="{FF2B5EF4-FFF2-40B4-BE49-F238E27FC236}">
                    <a16:creationId xmlns:a16="http://schemas.microsoft.com/office/drawing/2014/main" id="{4F0DD733-9C05-9F62-4C0D-8F283D70E14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874711" y="1557283"/>
                <a:ext cx="10580688" cy="4540277"/>
              </a:xfrm>
              <a:blipFill>
                <a:blip r:embed="rId2"/>
                <a:stretch>
                  <a:fillRect l="-2189" t="-268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C04E422-B178-C542-5D7A-BDDDC36AC45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Edge energy</a:t>
            </a:r>
            <a:endParaRPr lang="en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5EE8C5D2-7873-4CA1-CB86-E53AF3CEDE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10688" y="6097560"/>
            <a:ext cx="3820383" cy="402070"/>
          </a:xfrm>
        </p:spPr>
        <p:txBody>
          <a:bodyPr/>
          <a:lstStyle/>
          <a:p>
            <a:r>
              <a:rPr lang="en-GB" dirty="0"/>
              <a:t>1. DF model and dynamics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42432786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07D7AF-A15C-017F-3503-3AF2D81396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Inhaltsplatzhalter 1">
                <a:extLst>
                  <a:ext uri="{FF2B5EF4-FFF2-40B4-BE49-F238E27FC236}">
                    <a16:creationId xmlns:a16="http://schemas.microsoft.com/office/drawing/2014/main" id="{4D5BC4B2-7772-3994-FC0B-CB1B9817085F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735011" y="1158862"/>
                <a:ext cx="10580688" cy="3548606"/>
              </a:xfrm>
            </p:spPr>
            <p:txBody>
              <a:bodyPr/>
              <a:lstStyle/>
              <a:p>
                <a:r>
                  <a:rPr lang="en-GB" sz="2800" b="0" dirty="0"/>
                  <a:t>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3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sz="3000" b="0" i="0" smtClean="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sSub>
                          <m:sSubPr>
                            <m:ctrlPr>
                              <a:rPr lang="en-GB" sz="3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GB" sz="3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30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acc>
                          </m:e>
                          <m:sub>
                            <m:r>
                              <a:rPr lang="en-GB" sz="30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sub>
                    </m:sSub>
                    <m:sSub>
                      <m:sSubPr>
                        <m:ctrlPr>
                          <a:rPr lang="en-GB" sz="3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0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GB" sz="3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GB" sz="3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30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en-GB" sz="30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GB" sz="3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3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sz="300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sSub>
                          <m:sSubPr>
                            <m:ctrlPr>
                              <a:rPr lang="en-GB" sz="3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GB" sz="3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30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acc>
                          </m:e>
                          <m:sub>
                            <m:r>
                              <a:rPr lang="en-GB" sz="30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GB" sz="30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3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nary>
                          <m:naryPr>
                            <m:chr m:val="∑"/>
                            <m:ctrlPr>
                              <a:rPr lang="en-GB" sz="30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GB" sz="30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GB" sz="30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GB" sz="3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3000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GB" sz="3000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sub>
                            </m:sSub>
                          </m:sup>
                          <m:e>
                            <m:f>
                              <m:fPr>
                                <m:ctrlPr>
                                  <a:rPr lang="en-GB" sz="300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30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GB" sz="30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d>
                              <m:dPr>
                                <m:begChr m:val="|"/>
                                <m:endChr m:val="|"/>
                                <m:ctrlPr>
                                  <a:rPr lang="en-GB" sz="3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GB" sz="3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3000" i="1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GB" sz="3000" i="1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sub>
                                  <m:sup>
                                    <m:r>
                                      <a:rPr lang="en-GB" sz="3000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p>
                                </m:sSubSup>
                                <m:r>
                                  <a:rPr lang="en-GB" sz="30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Sup>
                                  <m:sSubSupPr>
                                    <m:ctrlPr>
                                      <a:rPr lang="en-GB" sz="3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3000" i="1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GB" sz="3000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  <m:sup>
                                    <m:r>
                                      <a:rPr lang="en-GB" sz="3000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p>
                                </m:sSubSup>
                              </m:e>
                            </m:d>
                          </m:e>
                        </m:nary>
                      </m:e>
                      <m:sup>
                        <m:r>
                          <a:rPr lang="en-GB" sz="3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GB" sz="3000" dirty="0"/>
                  <a:t> </a:t>
                </a:r>
              </a:p>
              <a:p>
                <a:r>
                  <a:rPr lang="en-GB" sz="3000" b="0" dirty="0"/>
                  <a:t>     </a:t>
                </a:r>
                <a14:m>
                  <m:oMath xmlns:m="http://schemas.openxmlformats.org/officeDocument/2006/math">
                    <m:r>
                      <a:rPr lang="en-GB" sz="3000" b="0" i="0" smtClean="0">
                        <a:latin typeface="Cambria Math" panose="02040503050406030204" pitchFamily="18" charset="0"/>
                      </a:rPr>
                      <m:t>                </m:t>
                    </m:r>
                    <m:r>
                      <a:rPr lang="en-GB" sz="3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3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3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lang="en-GB" sz="3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sz="300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sSub>
                          <m:sSubPr>
                            <m:ctrlPr>
                              <a:rPr lang="en-GB" sz="3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GB" sz="3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30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acc>
                          </m:e>
                          <m:sub>
                            <m:r>
                              <a:rPr lang="en-GB" sz="30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GB" sz="3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GB" sz="3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GB" sz="3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GB" sz="3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3000" i="1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GB" sz="3000" i="1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sub>
                                  <m:sup>
                                    <m:r>
                                      <a:rPr lang="en-GB" sz="30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GB" sz="3000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bSup>
                                <m:r>
                                  <a:rPr lang="en-GB" sz="30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Sup>
                                  <m:sSubSupPr>
                                    <m:ctrlPr>
                                      <a:rPr lang="en-GB" sz="3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3000" i="1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GB" sz="3000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  <m:sup>
                                    <m:r>
                                      <a:rPr lang="en-GB" sz="30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GB" sz="3000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bSup>
                              </m:e>
                            </m:d>
                          </m:e>
                          <m:sup>
                            <m:r>
                              <a:rPr lang="en-GB" sz="3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GB" sz="3000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GB" sz="3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GB" sz="3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GB" sz="3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3000" i="1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GB" sz="3000" i="1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sub>
                                  <m:sup>
                                    <m:r>
                                      <a:rPr lang="en-GB" sz="30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p>
                                </m:sSubSup>
                                <m:r>
                                  <a:rPr lang="en-GB" sz="30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Sup>
                                  <m:sSubSupPr>
                                    <m:ctrlPr>
                                      <a:rPr lang="en-GB" sz="3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3000" i="1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GB" sz="3000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  <m:sup>
                                    <m:r>
                                      <a:rPr lang="en-GB" sz="30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p>
                                </m:sSubSup>
                              </m:e>
                            </m:d>
                          </m:e>
                          <m:sup>
                            <m:r>
                              <a:rPr lang="en-GB" sz="3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GB" sz="3000" dirty="0"/>
              </a:p>
              <a:p>
                <a:r>
                  <a:rPr lang="en-GB" sz="3000" b="0" dirty="0"/>
                  <a:t>                   </a:t>
                </a:r>
                <a14:m>
                  <m:oMath xmlns:m="http://schemas.openxmlformats.org/officeDocument/2006/math">
                    <m:r>
                      <a:rPr lang="en-GB" sz="3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3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GB" sz="3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sz="3000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GB" sz="30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  <m:sup>
                            <m:r>
                              <a:rPr lang="en-GB" sz="30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GB" sz="30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  <m:r>
                          <a:rPr lang="en-GB" sz="3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en-GB" sz="3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sz="3000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GB" sz="30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  <m:sup>
                            <m:r>
                              <a:rPr lang="en-GB" sz="30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GB" sz="30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</m:num>
                      <m:den>
                        <m:sSubSup>
                          <m:sSubSupPr>
                            <m:ctrlPr>
                              <a:rPr lang="en-GB" sz="3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sz="3000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GB" sz="30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  <m:sup>
                            <m:r>
                              <a:rPr lang="en-GB" sz="30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GB" sz="30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</m:den>
                    </m:f>
                    <m:d>
                      <m:dPr>
                        <m:ctrlPr>
                          <a:rPr lang="en-GB" sz="3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GB" sz="30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Sup>
                                <m:sSubSupPr>
                                  <m:ctrlPr>
                                    <a:rPr lang="en-GB" sz="3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GB" sz="3000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GB" sz="30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m:rPr>
                                      <m:brk m:alnAt="7"/>
                                    </m:rPr>
                                    <a:rPr lang="en-GB" sz="30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p>
                              </m:sSubSup>
                              <m:r>
                                <m:rPr>
                                  <m:brk m:alnAt="7"/>
                                </m:rPr>
                                <a:rPr lang="en-GB" sz="3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GB" sz="3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GB" sz="3000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GB" sz="30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GB" sz="30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  <m:sup>
                                  <m:r>
                                    <m:rPr>
                                      <m:brk m:alnAt="7"/>
                                    </m:rPr>
                                    <a:rPr lang="en-GB" sz="30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p>
                              </m:sSubSup>
                            </m:e>
                          </m:mr>
                          <m:mr>
                            <m:e>
                              <m:sSubSup>
                                <m:sSubSupPr>
                                  <m:ctrlPr>
                                    <a:rPr lang="en-GB" sz="30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GB" sz="30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GB" sz="30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GB" sz="30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p>
                              </m:sSubSup>
                              <m:r>
                                <m:rPr>
                                  <m:brk m:alnAt="7"/>
                                </m:rPr>
                                <a:rPr lang="en-GB" sz="3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GB" sz="30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GB" sz="30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GB" sz="30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GB" sz="3000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  <m:sup>
                                  <m:r>
                                    <a:rPr lang="en-GB" sz="30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p>
                              </m:sSubSup>
                            </m:e>
                          </m:mr>
                        </m:m>
                      </m:e>
                    </m:d>
                    <m:r>
                      <a:rPr lang="en-GB" sz="30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GB" sz="3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GB" sz="3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sz="3000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GB" sz="30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  <m:sup>
                            <m:r>
                              <a:rPr lang="en-GB" sz="30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</m:sSubSup>
                        <m:r>
                          <a:rPr lang="en-GB" sz="3000" i="1"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en-GB" sz="3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sz="3000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GB" sz="30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  <m:sup>
                            <m:r>
                              <a:rPr lang="en-GB" sz="30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</m:sSubSup>
                      </m:num>
                      <m:den>
                        <m:sSubSup>
                          <m:sSubSupPr>
                            <m:ctrlPr>
                              <a:rPr lang="en-GB" sz="3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sz="3000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GB" sz="30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  <m:sup>
                            <m:r>
                              <a:rPr lang="en-GB" sz="30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</m:sSubSup>
                      </m:den>
                    </m:f>
                    <m:d>
                      <m:dPr>
                        <m:ctrlPr>
                          <a:rPr lang="en-GB" sz="3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GB" sz="3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Sup>
                                <m:sSubSupPr>
                                  <m:ctrlPr>
                                    <a:rPr lang="en-GB" sz="30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GB" sz="30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GB" sz="30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m:rPr>
                                      <m:brk m:alnAt="7"/>
                                    </m:rPr>
                                    <a:rPr lang="en-GB" sz="3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p>
                              </m:sSubSup>
                              <m:r>
                                <m:rPr>
                                  <m:brk m:alnAt="7"/>
                                </m:rPr>
                                <a:rPr lang="en-GB" sz="3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GB" sz="30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GB" sz="30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GB" sz="30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GB" sz="30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GB" sz="30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m:rPr>
                                      <m:brk m:alnAt="7"/>
                                    </m:rPr>
                                    <a:rPr lang="en-GB" sz="3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p>
                              </m:sSubSup>
                            </m:e>
                          </m:mr>
                          <m:mr>
                            <m:e>
                              <m:sSubSup>
                                <m:sSubSupPr>
                                  <m:ctrlPr>
                                    <a:rPr lang="en-GB" sz="30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GB" sz="30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GB" sz="30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GB" sz="30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p>
                              </m:sSubSup>
                              <m:r>
                                <m:rPr>
                                  <m:brk m:alnAt="7"/>
                                </m:rPr>
                                <a:rPr lang="en-GB" sz="3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GB" sz="30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GB" sz="30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GB" sz="30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GB" sz="30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GB" sz="30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GB" sz="30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p>
                              </m:sSubSup>
                            </m:e>
                          </m:mr>
                        </m:m>
                      </m:e>
                    </m:d>
                  </m:oMath>
                </a14:m>
                <a:endParaRPr lang="en-DE" sz="3000" dirty="0"/>
              </a:p>
            </p:txBody>
          </p:sp>
        </mc:Choice>
        <mc:Fallback xmlns="">
          <p:sp>
            <p:nvSpPr>
              <p:cNvPr id="2" name="Inhaltsplatzhalter 1">
                <a:extLst>
                  <a:ext uri="{FF2B5EF4-FFF2-40B4-BE49-F238E27FC236}">
                    <a16:creationId xmlns:a16="http://schemas.microsoft.com/office/drawing/2014/main" id="{4D5BC4B2-7772-3994-FC0B-CB1B9817085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735011" y="1158862"/>
                <a:ext cx="10580688" cy="3548606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EFADFD6-92B1-2DF3-DA18-CE15BE120DA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Edge force</a:t>
            </a:r>
            <a:endParaRPr lang="en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3CF35A8E-7ADA-A7B7-AB21-E3BCF6436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1. DF model and dynamics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8708576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460984-9640-BBF1-42A4-6BF7EB059F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Inhaltsplatzhalter 1">
                <a:extLst>
                  <a:ext uri="{FF2B5EF4-FFF2-40B4-BE49-F238E27FC236}">
                    <a16:creationId xmlns:a16="http://schemas.microsoft.com/office/drawing/2014/main" id="{A34726E4-F515-BA97-C8C4-47B33DEE8BBB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06410" y="1226594"/>
                <a:ext cx="11080222" cy="4196305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3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sz="360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sSub>
                          <m:sSubPr>
                            <m:ctrlPr>
                              <a:rPr lang="en-GB" sz="3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GB" sz="36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36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acc>
                          </m:e>
                          <m:sub>
                            <m:r>
                              <a:rPr lang="en-GB" sz="36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sub>
                    </m:sSub>
                    <m:sSub>
                      <m:sSubPr>
                        <m:ctrlPr>
                          <a:rPr lang="en-GB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GB" sz="3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en-GB" sz="34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GB" sz="36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GB" sz="36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sz="3600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GB" sz="36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  <m:sup>
                            <m:r>
                              <a:rPr lang="en-GB" sz="36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GB" sz="36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en-GB" sz="36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sz="3600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GB" sz="36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  <m:sup>
                            <m:r>
                              <a:rPr lang="en-GB" sz="36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GB" sz="36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</m:num>
                      <m:den>
                        <m:sSubSup>
                          <m:sSubSupPr>
                            <m:ctrlPr>
                              <a:rPr lang="en-GB" sz="36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sz="3600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GB" sz="36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  <m:sup>
                            <m:r>
                              <a:rPr lang="en-GB" sz="36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GB" sz="36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</m:den>
                    </m:f>
                    <m:d>
                      <m:dPr>
                        <m:ctrlPr>
                          <a:rPr lang="en-GB" sz="3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GB" sz="36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Sup>
                                <m:sSubSupPr>
                                  <m:ctrlP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m:rPr>
                                      <m:brk m:alnAt="7"/>
                                    </m:rP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p>
                              </m:sSubSup>
                              <m:r>
                                <m:rPr>
                                  <m:brk m:alnAt="7"/>
                                </m:rPr>
                                <a:rPr lang="en-GB" sz="3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  <m:sup>
                                  <m:r>
                                    <m:rPr>
                                      <m:brk m:alnAt="7"/>
                                    </m:rP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p>
                              </m:sSubSup>
                            </m:e>
                          </m:mr>
                          <m:mr>
                            <m:e>
                              <m:sSubSup>
                                <m:sSubSupPr>
                                  <m:ctrlP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p>
                              </m:sSubSup>
                              <m:r>
                                <m:rPr>
                                  <m:brk m:alnAt="7"/>
                                </m:rPr>
                                <a:rPr lang="en-GB" sz="3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  <m:sup>
                                  <m: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p>
                              </m:sSubSup>
                            </m:e>
                          </m:mr>
                        </m:m>
                      </m:e>
                    </m:d>
                    <m:r>
                      <a:rPr lang="en-GB" sz="36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GB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GB" sz="36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sz="3600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GB" sz="36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  <m:sup>
                            <m:r>
                              <a:rPr lang="en-GB" sz="36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</m:sSubSup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en-GB" sz="36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sz="3600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GB" sz="36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  <m:sup>
                            <m:r>
                              <a:rPr lang="en-GB" sz="36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</m:sSubSup>
                      </m:num>
                      <m:den>
                        <m:sSubSup>
                          <m:sSubSupPr>
                            <m:ctrlPr>
                              <a:rPr lang="en-GB" sz="36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sz="3600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GB" sz="36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  <m:sup>
                            <m:r>
                              <a:rPr lang="en-GB" sz="36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</m:sSubSup>
                      </m:den>
                    </m:f>
                    <m:d>
                      <m:dPr>
                        <m:ctrlPr>
                          <a:rPr lang="en-GB" sz="3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GB" sz="36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Sup>
                                <m:sSubSupPr>
                                  <m:ctrlP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m:rPr>
                                      <m:brk m:alnAt="7"/>
                                    </m:rP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p>
                              </m:sSubSup>
                              <m:r>
                                <m:rPr>
                                  <m:brk m:alnAt="7"/>
                                </m:rPr>
                                <a:rPr lang="en-GB" sz="3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  <m:sup>
                                  <m:r>
                                    <m:rPr>
                                      <m:brk m:alnAt="7"/>
                                    </m:rP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p>
                              </m:sSubSup>
                            </m:e>
                          </m:mr>
                          <m:mr>
                            <m:e>
                              <m:sSubSup>
                                <m:sSubSupPr>
                                  <m:ctrlP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p>
                              </m:sSubSup>
                              <m:r>
                                <m:rPr>
                                  <m:brk m:alnAt="7"/>
                                </m:rPr>
                                <a:rPr lang="en-GB" sz="3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  <m:sup>
                                  <m: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p>
                              </m:sSubSup>
                            </m:e>
                          </m:mr>
                        </m:m>
                      </m:e>
                    </m:d>
                  </m:oMath>
                </a14:m>
                <a:endParaRPr lang="en-GB" sz="3400" dirty="0"/>
              </a:p>
              <a:p>
                <a:endParaRPr lang="en-GB" sz="3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⇒</m:t>
                      </m:r>
                      <m:sSubSup>
                        <m:sSubSup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d>
                            <m:dPr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d>
                        </m:sup>
                      </m:sSubSup>
                      <m:d>
                        <m:d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  <m:r>
                        <a:rPr lang="en-GB" sz="28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GB" sz="2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28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GB" sz="28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b>
                            <m:sup>
                              <m:r>
                                <a:rPr lang="en-GB" sz="28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GB" sz="28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bSup>
                          <m:r>
                            <a:rPr lang="en-GB" sz="28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GB" sz="2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28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GB" sz="28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GB" sz="28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GB" sz="28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lang="en-GB" sz="2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28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GB" sz="28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b>
                            <m:sup>
                              <m:r>
                                <a:rPr lang="en-GB" sz="28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GB" sz="28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bSup>
                        </m:den>
                      </m:f>
                      <m:d>
                        <m:d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GB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GB" sz="2800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GB" sz="28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  <m:sup>
                                    <m:r>
                                      <m:rPr>
                                        <m:brk m:alnAt="7"/>
                                      </m:rPr>
                                      <a:rPr lang="en-GB" sz="28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p>
                                </m:sSubSup>
                                <m:r>
                                  <m:rPr>
                                    <m:brk m:alnAt="7"/>
                                  </m:rPr>
                                  <a:rPr lang="en-GB" sz="28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Sup>
                                  <m:sSubSupPr>
                                    <m:ctrlPr>
                                      <a:rPr lang="en-GB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GB" sz="2800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GB" sz="28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GB" sz="2800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  <m:sup>
                                    <m:r>
                                      <m:rPr>
                                        <m:brk m:alnAt="7"/>
                                      </m:rPr>
                                      <a:rPr lang="en-GB" sz="28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GB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GB" sz="2800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GB" sz="28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  <m:sup>
                                    <m:r>
                                      <a:rPr lang="en-GB" sz="28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p>
                                </m:sSubSup>
                                <m:r>
                                  <m:rPr>
                                    <m:brk m:alnAt="7"/>
                                  </m:rPr>
                                  <a:rPr lang="en-GB" sz="28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Sup>
                                  <m:sSubSupPr>
                                    <m:ctrlPr>
                                      <a:rPr lang="en-GB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GB" sz="2800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GB" sz="28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GB" sz="2800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  <m:sup>
                                    <m:r>
                                      <a:rPr lang="en-GB" sz="28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GB" sz="2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28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GB" sz="28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b>
                            <m:sup>
                              <m:r>
                                <a:rPr lang="en-GB" sz="28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p>
                          </m:sSubSup>
                          <m:r>
                            <a:rPr lang="en-GB" sz="28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GB" sz="2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28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GB" sz="28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GB" sz="28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lang="en-GB" sz="2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28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GB" sz="28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b>
                            <m:sup>
                              <m:r>
                                <a:rPr lang="en-GB" sz="28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p>
                          </m:sSubSup>
                        </m:den>
                      </m:f>
                      <m:d>
                        <m:d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GB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GB" sz="2800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GB" sz="28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  <m:sup>
                                    <m:r>
                                      <m:rPr>
                                        <m:brk m:alnAt="7"/>
                                      </m:rPr>
                                      <a:rPr lang="en-GB" sz="28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p>
                                </m:sSubSup>
                                <m:r>
                                  <m:rPr>
                                    <m:brk m:alnAt="7"/>
                                  </m:rPr>
                                  <a:rPr lang="en-GB" sz="28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Sup>
                                  <m:sSubSupPr>
                                    <m:ctrlPr>
                                      <a:rPr lang="en-GB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GB" sz="2800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GB" sz="28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GB" sz="2800" i="1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  <m:sup>
                                    <m:r>
                                      <m:rPr>
                                        <m:brk m:alnAt="7"/>
                                      </m:rPr>
                                      <a:rPr lang="en-GB" sz="28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GB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GB" sz="2800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GB" sz="28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  <m:sup>
                                    <m:r>
                                      <a:rPr lang="en-GB" sz="28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p>
                                </m:sSubSup>
                                <m:r>
                                  <m:rPr>
                                    <m:brk m:alnAt="7"/>
                                  </m:rPr>
                                  <a:rPr lang="en-GB" sz="28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Sup>
                                  <m:sSubSupPr>
                                    <m:ctrlPr>
                                      <a:rPr lang="en-GB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GB" sz="2800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GB" sz="28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GB" sz="2800" i="1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  <m:sup>
                                    <m:r>
                                      <a:rPr lang="en-GB" sz="28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DE" sz="2800" dirty="0"/>
              </a:p>
            </p:txBody>
          </p:sp>
        </mc:Choice>
        <mc:Fallback xmlns="">
          <p:sp>
            <p:nvSpPr>
              <p:cNvPr id="2" name="Inhaltsplatzhalter 1">
                <a:extLst>
                  <a:ext uri="{FF2B5EF4-FFF2-40B4-BE49-F238E27FC236}">
                    <a16:creationId xmlns:a16="http://schemas.microsoft.com/office/drawing/2014/main" id="{A34726E4-F515-BA97-C8C4-47B33DEE8BB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06410" y="1226594"/>
                <a:ext cx="11080222" cy="4196305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8390FD4-CF8F-8AB7-5AD6-C1059695BF7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Edge force</a:t>
            </a:r>
            <a:endParaRPr lang="en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E7DC26E5-3A3B-1158-CB2A-C074D5B0E6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1. DF model and dynamics</a:t>
            </a:r>
            <a:endParaRPr lang="en-DE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7F6BA06E-3E99-F40D-1B9C-BB5605359EB5}"/>
              </a:ext>
            </a:extLst>
          </p:cNvPr>
          <p:cNvSpPr/>
          <p:nvPr/>
        </p:nvSpPr>
        <p:spPr>
          <a:xfrm>
            <a:off x="774700" y="3109459"/>
            <a:ext cx="10265833" cy="18288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9559648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6ABF13-D422-7DE3-3C4B-117DC6C413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043EA76-7B29-0886-B0CA-BF5EB2DA688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Application of edge force</a:t>
            </a:r>
            <a:endParaRPr lang="en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FF0561BC-C0F9-AD54-AE3F-0B24216C2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1. DF model and dynamics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542A8B3C-6D23-D6BB-13AE-4499E40E0EC7}"/>
                  </a:ext>
                </a:extLst>
              </p:cNvPr>
              <p:cNvSpPr txBox="1"/>
              <p:nvPr/>
            </p:nvSpPr>
            <p:spPr>
              <a:xfrm>
                <a:off x="806979" y="1446129"/>
                <a:ext cx="4857221" cy="27430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8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GB" sz="28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GB" sz="280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=5.0∗</m:t>
                    </m:r>
                    <m:sSup>
                      <m:sSupPr>
                        <m:ctrlPr>
                          <a:rPr lang="en-GB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8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GB" sz="28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−3</m:t>
                        </m:r>
                      </m:sup>
                    </m:sSup>
                    <m:r>
                      <a:rPr lang="en-GB" sz="280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d>
                      <m:dPr>
                        <m:ctrlPr>
                          <a:rPr lang="en-GB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GB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sz="280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GB" sz="280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r>
                                <a:rPr lang="en-GB" sz="280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GB" sz="2800" dirty="0">
                  <a:solidFill>
                    <a:schemeClr val="accent1"/>
                  </a:solidFill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GB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GB" sz="2800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sSub>
                          <m:sSubPr>
                            <m:ctrlPr>
                              <a:rPr lang="en-GB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GB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acc>
                          </m:e>
                          <m:sub>
                            <m:r>
                              <m:rPr>
                                <m:sty m:val="p"/>
                              </m:rPr>
                              <a:rPr lang="en-GB" sz="2800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j</m:t>
                            </m:r>
                          </m:sub>
                        </m:sSub>
                      </m:num>
                      <m:den>
                        <m:r>
                          <a:rPr lang="en-GB" sz="28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GB" sz="280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2800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3</m:t>
                    </m:r>
                    <m:r>
                      <a:rPr lang="en-GB" sz="280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.0∗</m:t>
                    </m:r>
                    <m:sSup>
                      <m:sSupPr>
                        <m:ctrlPr>
                          <a:rPr lang="en-GB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8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GB" sz="2800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GB" sz="280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sSubSup>
                      <m:sSubSupPr>
                        <m:ctrlPr>
                          <a:rPr lang="en-GB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28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GB" sz="28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d>
                          <m:dPr>
                            <m:ctrlPr>
                              <a:rPr lang="en-GB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GB" sz="2800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</m:d>
                      </m:sup>
                    </m:sSubSup>
                    <m:r>
                      <a:rPr lang="en-GB" sz="280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80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GB" sz="280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DE" sz="28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542A8B3C-6D23-D6BB-13AE-4499E40E0E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979" y="1446129"/>
                <a:ext cx="4857221" cy="274305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Inhaltsplatzhalter 5" descr="Ein Bild, das Text, Diagramm, Screenshot, Reihe enthält.&#10;&#10;KI-generierte Inhalte können fehlerhaft sein.">
            <a:extLst>
              <a:ext uri="{FF2B5EF4-FFF2-40B4-BE49-F238E27FC236}">
                <a16:creationId xmlns:a16="http://schemas.microsoft.com/office/drawing/2014/main" id="{2983556F-638B-3E29-55C4-452D90692BB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71" r="19752"/>
          <a:stretch>
            <a:fillRect/>
          </a:stretch>
        </p:blipFill>
        <p:spPr>
          <a:xfrm>
            <a:off x="5991488" y="1196119"/>
            <a:ext cx="4572000" cy="505666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838204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4BCC9E6-4101-4A3A-9C33-0EB8C950A7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771" y="3835706"/>
            <a:ext cx="3514552" cy="492443"/>
          </a:xfrm>
        </p:spPr>
        <p:txBody>
          <a:bodyPr/>
          <a:lstStyle/>
          <a:p>
            <a:r>
              <a:rPr lang="de-DE" dirty="0"/>
              <a:t>Table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contents</a:t>
            </a:r>
            <a:endParaRPr lang="de-DE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EF3AE013-9050-4530-ABB3-328FCB148EC7}"/>
              </a:ext>
            </a:extLst>
          </p:cNvPr>
          <p:cNvSpPr txBox="1"/>
          <p:nvPr/>
        </p:nvSpPr>
        <p:spPr>
          <a:xfrm>
            <a:off x="5443064" y="650047"/>
            <a:ext cx="6383466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GB" sz="2400" dirty="0">
                <a:solidFill>
                  <a:schemeClr val="bg1"/>
                </a:solidFill>
              </a:rPr>
              <a:t>DF model and dynamics</a:t>
            </a:r>
          </a:p>
          <a:p>
            <a:pPr marL="925830" lvl="1" indent="-514350">
              <a:buFont typeface="+mj-lt"/>
              <a:buAutoNum type="romanLcPeriod"/>
            </a:pPr>
            <a:r>
              <a:rPr lang="en-GB" sz="2400" dirty="0">
                <a:solidFill>
                  <a:schemeClr val="bg1"/>
                </a:solidFill>
              </a:rPr>
              <a:t>DF cell representation</a:t>
            </a:r>
          </a:p>
          <a:p>
            <a:pPr marL="925830" lvl="1" indent="-514350">
              <a:buFont typeface="+mj-lt"/>
              <a:buAutoNum type="romanLcPeriod"/>
            </a:pPr>
            <a:r>
              <a:rPr lang="en-GB" sz="2400" dirty="0">
                <a:solidFill>
                  <a:schemeClr val="bg1"/>
                </a:solidFill>
              </a:rPr>
              <a:t>Shape preserving forces</a:t>
            </a:r>
          </a:p>
          <a:p>
            <a:pPr marL="925830" lvl="1" indent="-514350">
              <a:buFont typeface="+mj-lt"/>
              <a:buAutoNum type="romanLcPeriod"/>
            </a:pPr>
            <a:r>
              <a:rPr lang="en-GB" sz="2400" dirty="0">
                <a:solidFill>
                  <a:schemeClr val="bg1"/>
                </a:solidFill>
              </a:rPr>
              <a:t>Interaction forces</a:t>
            </a:r>
          </a:p>
          <a:p>
            <a:pPr marL="925830" lvl="1" indent="-514350">
              <a:buFont typeface="+mj-lt"/>
              <a:buAutoNum type="romanLcPeriod"/>
            </a:pPr>
            <a:r>
              <a:rPr lang="en-GB" sz="2400" dirty="0">
                <a:solidFill>
                  <a:schemeClr val="bg1"/>
                </a:solidFill>
              </a:rPr>
              <a:t>Resulting dynamics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GB" sz="2400" dirty="0">
                <a:solidFill>
                  <a:schemeClr val="bg1"/>
                </a:solidFill>
              </a:rPr>
              <a:t>Validation of hard DF model</a:t>
            </a:r>
          </a:p>
          <a:p>
            <a:pPr marL="925830" lvl="1" indent="-514350">
              <a:buFont typeface="+mj-lt"/>
              <a:buAutoNum type="romanLcPeriod"/>
            </a:pPr>
            <a:r>
              <a:rPr lang="en-GB" sz="2400" dirty="0">
                <a:solidFill>
                  <a:schemeClr val="bg1"/>
                </a:solidFill>
              </a:rPr>
              <a:t>Comparison of Monte Carlo simulations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GB" sz="2400" dirty="0">
                <a:solidFill>
                  <a:schemeClr val="bg1"/>
                </a:solidFill>
              </a:rPr>
              <a:t>Analysis of DF dynamics</a:t>
            </a:r>
          </a:p>
          <a:p>
            <a:pPr marL="925830" lvl="1" indent="-514350">
              <a:buFont typeface="+mj-lt"/>
              <a:buAutoNum type="romanLcPeriod"/>
            </a:pPr>
            <a:r>
              <a:rPr lang="en-GB" sz="2400" dirty="0">
                <a:solidFill>
                  <a:schemeClr val="bg1"/>
                </a:solidFill>
              </a:rPr>
              <a:t>Diffusion behaviour</a:t>
            </a:r>
          </a:p>
          <a:p>
            <a:pPr marL="925830" lvl="1" indent="-514350">
              <a:buFont typeface="+mj-lt"/>
              <a:buAutoNum type="romanLcPeriod"/>
            </a:pPr>
            <a:r>
              <a:rPr lang="en-GB" sz="2400" dirty="0">
                <a:solidFill>
                  <a:schemeClr val="bg1"/>
                </a:solidFill>
              </a:rPr>
              <a:t>Shape deformation analysis</a:t>
            </a:r>
          </a:p>
          <a:p>
            <a:pPr marL="925830" lvl="1" indent="-514350">
              <a:buFont typeface="+mj-lt"/>
              <a:buAutoNum type="romanLcPeriod"/>
            </a:pPr>
            <a:r>
              <a:rPr lang="en-GB" sz="2400" dirty="0">
                <a:solidFill>
                  <a:schemeClr val="bg1"/>
                </a:solidFill>
              </a:rPr>
              <a:t>Hard mean field PDE</a:t>
            </a:r>
          </a:p>
        </p:txBody>
      </p:sp>
    </p:spTree>
    <p:extLst>
      <p:ext uri="{BB962C8B-B14F-4D97-AF65-F5344CB8AC3E}">
        <p14:creationId xmlns:p14="http://schemas.microsoft.com/office/powerpoint/2010/main" val="29047555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88370F-A028-BCD8-D654-913C48B4BB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Inhaltsplatzhalter 1">
                <a:extLst>
                  <a:ext uri="{FF2B5EF4-FFF2-40B4-BE49-F238E27FC236}">
                    <a16:creationId xmlns:a16="http://schemas.microsoft.com/office/drawing/2014/main" id="{4C7EF9A3-FFA9-5BFD-BB7C-3A4F5439F75E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874711" y="1557283"/>
                <a:ext cx="10580688" cy="4540277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sz="3200" dirty="0"/>
                  <a:t>Acts to conserve interior angles at all vertices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sz="3200" dirty="0"/>
                  <a:t>Current edge length: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  <m:sup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p>
                    </m:sSubSup>
                    <m:r>
                      <a:rPr lang="en-GB" sz="3200" i="1">
                        <a:latin typeface="Cambria Math" panose="02040503050406030204" pitchFamily="18" charset="0"/>
                      </a:rPr>
                      <m:t>∈(0, 2</m:t>
                    </m:r>
                    <m:r>
                      <a:rPr lang="en-GB" sz="3200" i="1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GB" sz="32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3200" b="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sz="3200" dirty="0"/>
                  <a:t>Desired edge length: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  <m:sup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p>
                    </m:sSubSup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∈(0, 2</m:t>
                    </m:r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32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sz="3200" dirty="0"/>
                  <a:t>Power of discrepancy: </a:t>
                </a:r>
                <a14:m>
                  <m:oMath xmlns:m="http://schemas.openxmlformats.org/officeDocument/2006/math"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endParaRPr lang="en-GB" sz="32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sz="3200" dirty="0"/>
                  <a:t>Energy: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nary>
                          <m:naryPr>
                            <m:chr m:val="∑"/>
                            <m:ctrlP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GB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32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GB" sz="3200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sub>
                            </m:sSub>
                          </m:sup>
                          <m:e>
                            <m:f>
                              <m:fPr>
                                <m:ctrlPr>
                                  <a:rPr lang="en-GB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32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GB" sz="32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d>
                              <m:dPr>
                                <m:begChr m:val="|"/>
                                <m:endChr m:val="|"/>
                                <m:ctrlPr>
                                  <a:rPr lang="en-GB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GB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3200" b="0" i="1" smtClean="0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GB" sz="3200" b="0" i="1" smtClean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sub>
                                  <m:sup>
                                    <m:r>
                                      <a:rPr lang="en-GB" sz="32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p>
                                </m:sSubSup>
                                <m:r>
                                  <a:rPr lang="en-GB" sz="32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Sup>
                                  <m:sSubSupPr>
                                    <m:ctrlPr>
                                      <a:rPr lang="en-GB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3200" b="0" i="1" smtClean="0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GB" sz="3200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  <m:sup>
                                    <m:r>
                                      <a:rPr lang="en-GB" sz="32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p>
                                </m:sSubSup>
                              </m:e>
                            </m:d>
                          </m:e>
                        </m:nary>
                      </m:e>
                      <m:sup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GB" sz="3200" dirty="0"/>
                  <a:t> </a:t>
                </a:r>
                <a:endParaRPr lang="en-DE" sz="3200" dirty="0"/>
              </a:p>
            </p:txBody>
          </p:sp>
        </mc:Choice>
        <mc:Fallback xmlns="">
          <p:sp>
            <p:nvSpPr>
              <p:cNvPr id="2" name="Inhaltsplatzhalter 1">
                <a:extLst>
                  <a:ext uri="{FF2B5EF4-FFF2-40B4-BE49-F238E27FC236}">
                    <a16:creationId xmlns:a16="http://schemas.microsoft.com/office/drawing/2014/main" id="{4C7EF9A3-FFA9-5BFD-BB7C-3A4F5439F75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874711" y="1557283"/>
                <a:ext cx="10580688" cy="4540277"/>
              </a:xfrm>
              <a:blipFill>
                <a:blip r:embed="rId2"/>
                <a:stretch>
                  <a:fillRect l="-2189" t="-268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ACE9190-9FC5-887E-3647-B3E4A06A081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Interior angle energy</a:t>
            </a:r>
            <a:endParaRPr lang="en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2FB8B511-06C7-D003-E235-20F90C28F1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10688" y="6097560"/>
            <a:ext cx="3820383" cy="402070"/>
          </a:xfrm>
        </p:spPr>
        <p:txBody>
          <a:bodyPr/>
          <a:lstStyle/>
          <a:p>
            <a:r>
              <a:rPr lang="en-GB" dirty="0"/>
              <a:t>1. DF model and dynamics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3683814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Inhaltsplatzhalter 1">
                <a:extLst>
                  <a:ext uri="{FF2B5EF4-FFF2-40B4-BE49-F238E27FC236}">
                    <a16:creationId xmlns:a16="http://schemas.microsoft.com/office/drawing/2014/main" id="{96FB9D9E-B339-066F-4034-A239D2A11629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966151" y="1308101"/>
                <a:ext cx="10580688" cy="4540277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dirty="0"/>
                  <a:t>For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GB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b="0" i="1" dirty="0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p>
                                <m:r>
                                  <a:rPr lang="en-GB" b="0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p>
                            </m:sSup>
                            <m:r>
                              <a:rPr lang="en-GB" b="0" i="1" dirty="0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p>
                              <m:sSupPr>
                                <m:ctrlPr>
                                  <a:rPr lang="en-GB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b="0" i="1" dirty="0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p>
                                <m:r>
                                  <a:rPr lang="en-GB" b="0" i="1" dirty="0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GB" dirty="0"/>
                  <a:t>, arctan2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m:rPr>
                        <m:lit/>
                      </m:rPr>
                      <a:rPr lang="en-GB" b="0" i="1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0}→(−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GB" dirty="0"/>
                  <a:t> is defined by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DE" dirty="0"/>
              </a:p>
            </p:txBody>
          </p:sp>
        </mc:Choice>
        <mc:Fallback xmlns="">
          <p:sp>
            <p:nvSpPr>
              <p:cNvPr id="2" name="Inhaltsplatzhalter 1">
                <a:extLst>
                  <a:ext uri="{FF2B5EF4-FFF2-40B4-BE49-F238E27FC236}">
                    <a16:creationId xmlns:a16="http://schemas.microsoft.com/office/drawing/2014/main" id="{96FB9D9E-B339-066F-4034-A239D2A1162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966151" y="1308101"/>
                <a:ext cx="10580688" cy="4540277"/>
              </a:xfrm>
              <a:blipFill>
                <a:blip r:embed="rId2"/>
                <a:stretch>
                  <a:fillRect l="-1613" t="-309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5828FA4-B5FB-E910-C2C0-66EF49D720C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Computation of current interior angles</a:t>
            </a:r>
            <a:endParaRPr lang="en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673EA96F-755D-E22B-B2AD-53B8B8A85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1. DF model and dynamics</a:t>
            </a:r>
            <a:endParaRPr lang="en-DE" dirty="0"/>
          </a:p>
        </p:txBody>
      </p:sp>
      <p:pic>
        <p:nvPicPr>
          <p:cNvPr id="6" name="Grafik 5" descr="Ein Bild, das Text, Schrift, Handschrift, Zahl enthält.&#10;&#10;KI-generierte Inhalte können fehlerhaft sein.">
            <a:extLst>
              <a:ext uri="{FF2B5EF4-FFF2-40B4-BE49-F238E27FC236}">
                <a16:creationId xmlns:a16="http://schemas.microsoft.com/office/drawing/2014/main" id="{14EB1222-BF7F-A400-81B5-6EC4AF64FF5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0040" y="2020909"/>
            <a:ext cx="5650299" cy="265269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D3B0F293-B31B-0786-AD36-966B161D85A3}"/>
                  </a:ext>
                </a:extLst>
              </p:cNvPr>
              <p:cNvSpPr txBox="1"/>
              <p:nvPr/>
            </p:nvSpPr>
            <p:spPr>
              <a:xfrm>
                <a:off x="874711" y="5078006"/>
                <a:ext cx="1002792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2400" dirty="0">
                    <a:solidFill>
                      <a:schemeClr val="accent1"/>
                    </a:solidFill>
                  </a:rPr>
                  <a:t>It returns the angle between the given vector and the </a:t>
                </a:r>
                <a14:m>
                  <m:oMath xmlns:m="http://schemas.openxmlformats.org/officeDocument/2006/math">
                    <m:r>
                      <a:rPr lang="en-GB" sz="240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GB" sz="2400" dirty="0">
                    <a:solidFill>
                      <a:schemeClr val="accent1"/>
                    </a:solidFill>
                  </a:rPr>
                  <a:t>-axis</a:t>
                </a:r>
                <a:endParaRPr lang="en-DE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D3B0F293-B31B-0786-AD36-966B161D85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711" y="5078006"/>
                <a:ext cx="10027920" cy="461665"/>
              </a:xfrm>
              <a:prstGeom prst="rect">
                <a:avLst/>
              </a:prstGeom>
              <a:blipFill>
                <a:blip r:embed="rId4"/>
                <a:stretch>
                  <a:fillRect l="-790" t="-10526" b="-2894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hteck 7">
            <a:extLst>
              <a:ext uri="{FF2B5EF4-FFF2-40B4-BE49-F238E27FC236}">
                <a16:creationId xmlns:a16="http://schemas.microsoft.com/office/drawing/2014/main" id="{6ECFE2A0-8F0F-2D0D-38E5-912FEA3EE5B3}"/>
              </a:ext>
            </a:extLst>
          </p:cNvPr>
          <p:cNvSpPr/>
          <p:nvPr/>
        </p:nvSpPr>
        <p:spPr>
          <a:xfrm>
            <a:off x="7651750" y="2250017"/>
            <a:ext cx="69850" cy="10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0006433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4DD83E-5F83-5FEE-2604-DDD1CE8DE4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Inhaltsplatzhalter 1">
                <a:extLst>
                  <a:ext uri="{FF2B5EF4-FFF2-40B4-BE49-F238E27FC236}">
                    <a16:creationId xmlns:a16="http://schemas.microsoft.com/office/drawing/2014/main" id="{CDA7D23E-E7EC-5BCF-38F0-A3F42FA0156D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966151" y="1308101"/>
                <a:ext cx="9818689" cy="4540277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dirty="0"/>
                  <a:t>arctan2(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</m:oMath>
                </a14:m>
                <a:r>
                  <a:rPr lang="en-GB" dirty="0"/>
                  <a:t>) returns the angle between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</m:oMath>
                </a14:m>
                <a:r>
                  <a:rPr lang="en-GB" dirty="0"/>
                  <a:t> and the </a:t>
                </a:r>
                <a14:m>
                  <m:oMath xmlns:m="http://schemas.openxmlformats.org/officeDocument/2006/math">
                    <m:r>
                      <a:rPr lang="en-GB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GB" dirty="0"/>
                  <a:t>-axis</a:t>
                </a:r>
              </a:p>
              <a:p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⇒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𝑎𝑟𝑐𝑡𝑎𝑛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2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acc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GB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acc>
                          </m:e>
                          <m:sub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</a:rPr>
                      <m:t>…</m:t>
                    </m:r>
                  </m:oMath>
                </a14:m>
                <a:r>
                  <a:rPr lang="en-GB" dirty="0"/>
                  <a:t> angle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GB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GB" dirty="0"/>
                  <a:t> and </a:t>
                </a:r>
                <a14:m>
                  <m:oMath xmlns:m="http://schemas.openxmlformats.org/officeDocument/2006/math">
                    <m:r>
                      <a:rPr lang="en-GB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GB" dirty="0"/>
                  <a:t>-axis</a:t>
                </a:r>
              </a:p>
              <a:p>
                <a14:m>
                  <m:oMath xmlns:m="http://schemas.openxmlformats.org/officeDocument/2006/math">
                    <m:r>
                      <a:rPr lang="en-GB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    </m:t>
                    </m:r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GB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𝑎𝑟𝑐𝑡𝑎𝑛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2</m:t>
                    </m:r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GB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acc>
                          </m:e>
                          <m:sub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GB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GB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acc>
                          </m:e>
                          <m:sub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GB" i="1">
                        <a:latin typeface="Cambria Math" panose="02040503050406030204" pitchFamily="18" charset="0"/>
                      </a:rPr>
                      <m:t>…</m:t>
                    </m:r>
                  </m:oMath>
                </a14:m>
                <a:r>
                  <a:rPr lang="en-GB" dirty="0"/>
                  <a:t> angle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GB" dirty="0"/>
                  <a:t> and </a:t>
                </a:r>
                <a14:m>
                  <m:oMath xmlns:m="http://schemas.openxmlformats.org/officeDocument/2006/math">
                    <m:r>
                      <a:rPr lang="en-GB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GB" dirty="0"/>
                  <a:t>-axis</a:t>
                </a:r>
              </a:p>
              <a:p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⇒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Sup>
                          <m:sSubSup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  <m:sup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</m:sSub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GB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  <m:sub>
                        <m:d>
                          <m:d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0, 2</m:t>
                            </m:r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</m:d>
                      </m:sub>
                    </m:sSub>
                  </m:oMath>
                </a14:m>
                <a:r>
                  <a:rPr lang="en-GB" dirty="0"/>
                  <a:t> angle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GB" dirty="0"/>
                  <a:t>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GB" b="0" dirty="0"/>
                  <a:t> influences the interior angles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−1,</m:t>
                        </m:r>
                      </m:sub>
                    </m:sSub>
                  </m:oMath>
                </a14:m>
                <a:r>
                  <a:rPr lang="en-GB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GB" b="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GB" b="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GB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DE" dirty="0"/>
              </a:p>
              <a:p>
                <a:endParaRPr lang="en-DE" dirty="0"/>
              </a:p>
              <a:p>
                <a:endParaRPr lang="en-DE" dirty="0"/>
              </a:p>
            </p:txBody>
          </p:sp>
        </mc:Choice>
        <mc:Fallback xmlns="">
          <p:sp>
            <p:nvSpPr>
              <p:cNvPr id="2" name="Inhaltsplatzhalter 1">
                <a:extLst>
                  <a:ext uri="{FF2B5EF4-FFF2-40B4-BE49-F238E27FC236}">
                    <a16:creationId xmlns:a16="http://schemas.microsoft.com/office/drawing/2014/main" id="{CDA7D23E-E7EC-5BCF-38F0-A3F42FA0156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966151" y="1308101"/>
                <a:ext cx="9818689" cy="4540277"/>
              </a:xfrm>
              <a:blipFill>
                <a:blip r:embed="rId2"/>
                <a:stretch>
                  <a:fillRect l="-1738" t="-309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1C4C421-D6D0-C34E-B030-A4817AECFB5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Computation of current interior angles</a:t>
            </a:r>
            <a:endParaRPr lang="en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3F36A89D-B642-9E7B-9CFA-3CDE7A0C37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1. DF model and dynamics</a:t>
            </a:r>
            <a:endParaRPr lang="en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36EB445F-3D94-A598-7690-AE721D501C52}"/>
              </a:ext>
            </a:extLst>
          </p:cNvPr>
          <p:cNvSpPr/>
          <p:nvPr/>
        </p:nvSpPr>
        <p:spPr>
          <a:xfrm>
            <a:off x="7651750" y="2250017"/>
            <a:ext cx="69850" cy="10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191868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BD6858-6B81-F37C-30F0-996AFF5D53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Inhaltsplatzhalter 1">
                <a:extLst>
                  <a:ext uri="{FF2B5EF4-FFF2-40B4-BE49-F238E27FC236}">
                    <a16:creationId xmlns:a16="http://schemas.microsoft.com/office/drawing/2014/main" id="{324F7CC6-C82B-0DB1-A8C9-580183885FFA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735011" y="1158862"/>
                <a:ext cx="10580688" cy="3548606"/>
              </a:xfrm>
            </p:spPr>
            <p:txBody>
              <a:bodyPr/>
              <a:lstStyle/>
              <a:p>
                <a:pPr>
                  <a:lnSpc>
                    <a:spcPct val="150000"/>
                  </a:lnSpc>
                </a:pPr>
                <a:r>
                  <a:rPr lang="en-GB" sz="2800" b="0" dirty="0"/>
                  <a:t>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sz="2800" b="0" i="0" smtClean="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sSub>
                          <m:sSubPr>
                            <m:ctrlP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acc>
                          </m:e>
                          <m:sub>
                            <m: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sub>
                    </m:sSub>
                    <m:sSub>
                      <m:sSub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en-GB" sz="28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GB" sz="2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sz="280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sSub>
                          <m:sSubPr>
                            <m:ctrlPr>
                              <a:rPr lang="en-GB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GB" sz="28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28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acc>
                          </m:e>
                          <m:sub>
                            <m:r>
                              <a:rPr lang="en-GB" sz="28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GB" sz="28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nary>
                          <m:naryPr>
                            <m:chr m:val="∑"/>
                            <m:ctrlPr>
                              <a:rPr lang="en-GB" sz="28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GB" sz="28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GB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800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GB" sz="2800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sub>
                            </m:sSub>
                          </m:sup>
                          <m:e>
                            <m:f>
                              <m:fPr>
                                <m:ctrlPr>
                                  <a:rPr lang="en-GB" sz="280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28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GB" sz="28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d>
                              <m:dPr>
                                <m:begChr m:val="|"/>
                                <m:endChr m:val="|"/>
                                <m:ctrlPr>
                                  <a:rPr lang="en-GB" sz="2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GB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GB" sz="2800" i="1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sub>
                                  <m:sup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p>
                                </m:sSubSup>
                                <m:r>
                                  <a:rPr lang="en-GB" sz="28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Sup>
                                  <m:sSubSupPr>
                                    <m:ctrlPr>
                                      <a:rPr lang="en-GB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GB" sz="2800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  <m:sup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p>
                                </m:sSubSup>
                              </m:e>
                            </m:d>
                          </m:e>
                        </m:nary>
                      </m:e>
                      <m:sup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GB" sz="2800" dirty="0"/>
                  <a:t> 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                     =</m:t>
                      </m:r>
                      <m:f>
                        <m:f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sz="280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sSub>
                            <m:sSubPr>
                              <m:ctrlPr>
                                <a:rPr lang="en-GB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GB" sz="28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28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GB" sz="28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n-GB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GB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GB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GB" sz="2800" b="0" i="1" smtClean="0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GB" sz="2800" i="1"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sub>
                                    <m:sup>
                                      <m:r>
                                        <a:rPr lang="en-GB" sz="28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GB" sz="2800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p>
                                  </m:sSubSup>
                                  <m:r>
                                    <a:rPr lang="en-GB" sz="28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lang="en-GB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GB" sz="2800" b="0" i="1" smtClean="0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GB" sz="2800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b>
                                    <m:sup>
                                      <m:r>
                                        <a:rPr lang="en-GB" sz="28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GB" sz="2800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GB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GB" sz="2800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GB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GB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GB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GB" sz="2800" b="0" i="1" smtClean="0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GB" sz="2800" i="1"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sub>
                                    <m:sup>
                                      <m:r>
                                        <a:rPr lang="en-GB" sz="28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p>
                                  </m:sSubSup>
                                  <m:r>
                                    <a:rPr lang="en-GB" sz="28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lang="en-GB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GB" sz="2800" b="0" i="1" smtClean="0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GB" sz="2800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b>
                                    <m:sup>
                                      <m:r>
                                        <a:rPr lang="en-GB" sz="28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GB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GB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GB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GB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GB" sz="2800" i="1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GB" sz="2800" i="1"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sub>
                                    <m:sup>
                                      <m:r>
                                        <a:rPr lang="en-GB" sz="28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GB" sz="2800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GB" sz="28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p>
                                  </m:sSubSup>
                                  <m:r>
                                    <a:rPr lang="en-GB" sz="28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lang="en-GB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GB" sz="2800" i="1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GB" sz="2800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b>
                                    <m:sup>
                                      <m:r>
                                        <a:rPr lang="en-GB" sz="28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GB" sz="2800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GB" sz="28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GB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2" name="Inhaltsplatzhalter 1">
                <a:extLst>
                  <a:ext uri="{FF2B5EF4-FFF2-40B4-BE49-F238E27FC236}">
                    <a16:creationId xmlns:a16="http://schemas.microsoft.com/office/drawing/2014/main" id="{324F7CC6-C82B-0DB1-A8C9-580183885FF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735011" y="1158862"/>
                <a:ext cx="10580688" cy="3548606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670A9BE-70F3-A2E7-1C72-E35B4685CB7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Interior angle gradient</a:t>
            </a:r>
            <a:endParaRPr lang="en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38E957EE-416C-7A6C-5BAA-928984034C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1. DF model and dynamics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3958532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DBFF3B-198E-F619-B44B-92896DF50F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Inhaltsplatzhalter 1">
                <a:extLst>
                  <a:ext uri="{FF2B5EF4-FFF2-40B4-BE49-F238E27FC236}">
                    <a16:creationId xmlns:a16="http://schemas.microsoft.com/office/drawing/2014/main" id="{B5ACAE76-92B7-6A55-BB73-6B53E9E886C1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735011" y="1124899"/>
                <a:ext cx="10580688" cy="5334000"/>
              </a:xfrm>
            </p:spPr>
            <p:txBody>
              <a:bodyPr/>
              <a:lstStyle/>
              <a:p>
                <a:r>
                  <a:rPr lang="en-GB" sz="2800" b="0" dirty="0"/>
                  <a:t>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sz="2600" b="0" i="0" smtClean="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sSub>
                          <m:sSubPr>
                            <m:ctrlPr>
                              <a:rPr lang="en-GB" sz="2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GB" sz="2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26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acc>
                          </m:e>
                          <m:sub>
                            <m:r>
                              <a:rPr lang="en-GB" sz="26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sub>
                    </m:sSub>
                    <m:sSub>
                      <m:sSubPr>
                        <m:ctrlPr>
                          <a:rPr lang="en-GB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6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GB" sz="26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GB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6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en-GB" sz="2600" b="0" i="1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ctrlPr>
                          <a:rPr lang="en-GB" sz="2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GB" sz="26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sz="26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GB" sz="26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  <m:sup>
                            <m:r>
                              <a:rPr lang="en-GB" sz="26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GB" sz="26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  <m:r>
                          <a:rPr lang="en-GB" sz="26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en-GB" sz="26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sz="26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GB" sz="26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  <m:sup>
                            <m:r>
                              <a:rPr lang="en-GB" sz="26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GB" sz="26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</m:e>
                    </m:d>
                    <m:d>
                      <m:dPr>
                        <m:ctrlPr>
                          <a:rPr lang="en-GB" sz="2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600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GB" sz="2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2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GB" sz="2600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GB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GB" sz="26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GB" sz="2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GB" sz="2600" i="1">
                                                <a:latin typeface="Cambria Math" panose="02040503050406030204" pitchFamily="18" charset="0"/>
                                              </a:rPr>
                                              <m:t>𝑣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GB" sz="2600" i="1" dirty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  <m:r>
                                      <a:rPr lang="en-GB" sz="2600" i="1" dirty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GB" sz="26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GB" sz="2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GB" sz="2600" i="1">
                                                <a:latin typeface="Cambria Math" panose="02040503050406030204" pitchFamily="18" charset="0"/>
                                              </a:rPr>
                                              <m:t>𝑣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GB" sz="2600" i="1" dirty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  <m:r>
                                          <a:rPr lang="en-GB" sz="2600" i="1" dirty="0"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GB" sz="2600" i="1" dirty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d>
                          <m:dPr>
                            <m:ctrlPr>
                              <a:rPr lang="en-GB" sz="26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GB" sz="2600" i="1" dirty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Sup>
                                    <m:sSubSupPr>
                                      <m:ctrlPr>
                                        <a:rPr lang="en-GB" sz="26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GB" sz="2600" i="1" dirty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en-GB" sz="2600" i="1" dirty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GB" sz="2600" b="0" i="1" dirty="0" smtClean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  <m:sup>
                                      <m:r>
                                        <m:rPr>
                                          <m:brk m:alnAt="7"/>
                                        </m:rPr>
                                        <a:rPr lang="en-GB" sz="2600" i="1" dirty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p>
                                  </m:sSubSup>
                                  <m:r>
                                    <m:rPr>
                                      <m:brk m:alnAt="7"/>
                                    </m:rPr>
                                    <a:rPr lang="en-GB" sz="2600" i="1" dirty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lang="en-GB" sz="26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GB" sz="2600" i="1" dirty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en-GB" sz="2600" i="1" dirty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r>
                                        <m:rPr>
                                          <m:brk m:alnAt="7"/>
                                        </m:rPr>
                                        <a:rPr lang="en-GB" sz="2600" i="1" dirty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p>
                                  </m:sSubSup>
                                </m:e>
                              </m:mr>
                              <m:mr>
                                <m:e>
                                  <m:sSubSup>
                                    <m:sSubSupPr>
                                      <m:ctrlPr>
                                        <a:rPr lang="en-GB" sz="26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GB" sz="2600" i="1" dirty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GB" sz="2600" i="1" dirty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r>
                                        <a:rPr lang="en-GB" sz="2600" i="1" dirty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p>
                                  </m:sSubSup>
                                  <m:r>
                                    <a:rPr lang="en-GB" sz="2600" i="1" dirty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lang="en-GB" sz="26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GB" sz="2600" i="1" dirty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GB" sz="2600" i="1" dirty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GB" sz="2600" b="0" i="1" dirty="0" smtClean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  <m:sup>
                                      <m:r>
                                        <a:rPr lang="en-GB" sz="2600" i="1" dirty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p>
                                  </m:sSubSup>
                                </m:e>
                              </m:mr>
                            </m:m>
                          </m:e>
                        </m:d>
                      </m:e>
                    </m:d>
                  </m:oMath>
                </a14:m>
                <a:endParaRPr lang="en-GB" sz="26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26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GB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GB" sz="2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26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GB" sz="26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b>
                            <m:sup>
                              <m:r>
                                <a:rPr lang="en-GB" sz="26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p>
                          </m:sSubSup>
                          <m:r>
                            <a:rPr lang="en-GB" sz="26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GB" sz="2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26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GB" sz="26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GB" sz="26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p>
                          </m:sSubSup>
                        </m:e>
                      </m:d>
                      <m:d>
                        <m:dPr>
                          <m:ctrlPr>
                            <a:rPr lang="en-GB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GB" sz="2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2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GB" sz="26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GB" sz="2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sz="2600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⃗"/>
                                              <m:ctrlPr>
                                                <a:rPr lang="en-GB" sz="2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GB" sz="2600" i="1">
                                                  <a:latin typeface="Cambria Math" panose="02040503050406030204" pitchFamily="18" charset="0"/>
                                                </a:rPr>
                                                <m:t>𝑣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GB" sz="2600" i="1" dirty="0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  <m:r>
                                        <a:rPr lang="en-GB" sz="2600" i="1" dirty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GB" sz="2600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⃗"/>
                                              <m:ctrlPr>
                                                <a:rPr lang="en-GB" sz="2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GB" sz="2600" i="1">
                                                  <a:latin typeface="Cambria Math" panose="02040503050406030204" pitchFamily="18" charset="0"/>
                                                </a:rPr>
                                                <m:t>𝑣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GB" sz="2600" i="1" dirty="0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  <m:r>
                                            <a:rPr lang="en-GB" sz="2600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GB" sz="2600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d>
                            <m:dPr>
                              <m:ctrlPr>
                                <a:rPr lang="en-GB" sz="26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26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GB" sz="26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GB" sz="2600" i="1" dirty="0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GB" sz="2600" i="1" dirty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  <m:r>
                                          <a:rPr lang="en-GB" sz="2600" b="0" i="1" dirty="0" smtClean="0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sub>
                                      <m:sup>
                                        <m:r>
                                          <m:rPr>
                                            <m:brk m:alnAt="7"/>
                                          </m:rPr>
                                          <a:rPr lang="en-GB" sz="2600" i="1" dirty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p>
                                    </m:sSubSup>
                                    <m:r>
                                      <m:rPr>
                                        <m:brk m:alnAt="7"/>
                                      </m:rPr>
                                      <a:rPr lang="en-GB" sz="2600" i="1" dirty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Sup>
                                      <m:sSubSupPr>
                                        <m:ctrlPr>
                                          <a:rPr lang="en-GB" sz="26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GB" sz="2600" i="1" dirty="0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GB" sz="2600" i="1" dirty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  <m:sup>
                                        <m:r>
                                          <m:rPr>
                                            <m:brk m:alnAt="7"/>
                                          </m:rPr>
                                          <a:rPr lang="en-GB" sz="2600" i="1" dirty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p>
                                    </m:sSubSup>
                                  </m:e>
                                </m:m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GB" sz="26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GB" sz="2600" i="1" dirty="0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en-GB" sz="2600" i="1" dirty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  <m:sup>
                                        <m:r>
                                          <a:rPr lang="en-GB" sz="2600" i="1" dirty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p>
                                    </m:sSubSup>
                                    <m:r>
                                      <a:rPr lang="en-GB" sz="2600" i="1" dirty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Sup>
                                      <m:sSubSupPr>
                                        <m:ctrlPr>
                                          <a:rPr lang="en-GB" sz="26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GB" sz="2600" i="1" dirty="0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en-GB" sz="2600" i="1" dirty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  <m:r>
                                          <a:rPr lang="en-GB" sz="2600" b="0" i="1" dirty="0" smtClean="0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sub>
                                      <m:sup>
                                        <m:r>
                                          <a:rPr lang="en-GB" sz="2600" i="1" dirty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p>
                                    </m:sSubSup>
                                  </m:e>
                                </m:mr>
                              </m:m>
                            </m:e>
                          </m:d>
                          <m:r>
                            <a:rPr lang="en-GB" sz="2600" i="1" dirty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GB" sz="2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2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GB" sz="26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GB" sz="2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sz="2600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⃗"/>
                                              <m:ctrlPr>
                                                <a:rPr lang="en-GB" sz="2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GB" sz="2600" i="1">
                                                  <a:latin typeface="Cambria Math" panose="02040503050406030204" pitchFamily="18" charset="0"/>
                                                </a:rPr>
                                                <m:t>𝑣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GB" sz="2600" i="1" dirty="0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  <m:r>
                                        <a:rPr lang="en-GB" sz="2600" i="1" dirty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GB" sz="2600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⃗"/>
                                              <m:ctrlPr>
                                                <a:rPr lang="en-GB" sz="2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GB" sz="2600" i="1">
                                                  <a:latin typeface="Cambria Math" panose="02040503050406030204" pitchFamily="18" charset="0"/>
                                                </a:rPr>
                                                <m:t>𝑣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GB" sz="2600" i="1" dirty="0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  <m:r>
                                            <a:rPr lang="en-GB" sz="2600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+1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GB" sz="2600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d>
                            <m:dPr>
                              <m:ctrlPr>
                                <a:rPr lang="en-GB" sz="26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26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GB" sz="26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GB" sz="2600" i="1" dirty="0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GB" sz="2600" i="1" dirty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  <m:r>
                                          <a:rPr lang="en-GB" sz="2600" b="0" i="1" dirty="0" smtClean="0"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sub>
                                      <m:sup>
                                        <m:r>
                                          <m:rPr>
                                            <m:brk m:alnAt="7"/>
                                          </m:rPr>
                                          <a:rPr lang="en-GB" sz="2600" i="1" dirty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p>
                                    </m:sSubSup>
                                    <m:r>
                                      <m:rPr>
                                        <m:brk m:alnAt="7"/>
                                      </m:rPr>
                                      <a:rPr lang="en-GB" sz="2600" i="1" dirty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Sup>
                                      <m:sSubSupPr>
                                        <m:ctrlPr>
                                          <a:rPr lang="en-GB" sz="26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GB" sz="2600" i="1" dirty="0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GB" sz="2600" i="1" dirty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  <m:sup>
                                        <m:r>
                                          <m:rPr>
                                            <m:brk m:alnAt="7"/>
                                          </m:rPr>
                                          <a:rPr lang="en-GB" sz="2600" i="1" dirty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p>
                                    </m:sSubSup>
                                  </m:e>
                                </m:m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GB" sz="26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GB" sz="2600" i="1" dirty="0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en-GB" sz="2600" i="1" dirty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  <m:sup>
                                        <m:r>
                                          <a:rPr lang="en-GB" sz="2600" i="1" dirty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p>
                                    </m:sSubSup>
                                    <m:r>
                                      <a:rPr lang="en-GB" sz="2600" i="1" dirty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Sup>
                                      <m:sSubSupPr>
                                        <m:ctrlPr>
                                          <a:rPr lang="en-GB" sz="26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GB" sz="2600" i="1" dirty="0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en-GB" sz="2600" i="1" dirty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  <m:r>
                                          <a:rPr lang="en-GB" sz="2600" b="0" i="1" dirty="0" smtClean="0"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sub>
                                      <m:sup>
                                        <m:r>
                                          <a:rPr lang="en-GB" sz="2600" i="1" dirty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p>
                                    </m:sSubSup>
                                  </m:e>
                                </m:mr>
                              </m:m>
                            </m:e>
                          </m:d>
                        </m:e>
                      </m:d>
                    </m:oMath>
                  </m:oMathPara>
                </a14:m>
                <a:endParaRPr lang="en-GB" sz="26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26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GB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GB" sz="2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26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GB" sz="26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b>
                            <m:sup>
                              <m:r>
                                <a:rPr lang="en-GB" sz="26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GB" sz="26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p>
                          </m:sSubSup>
                          <m:r>
                            <a:rPr lang="en-GB" sz="26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GB" sz="2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26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GB" sz="26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GB" sz="26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GB" sz="26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p>
                          </m:sSubSup>
                        </m:e>
                      </m:d>
                      <m:d>
                        <m:dPr>
                          <m:ctrlPr>
                            <a:rPr lang="en-GB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GB" sz="2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2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GB" sz="26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GB" sz="2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sz="2600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⃗"/>
                                              <m:ctrlPr>
                                                <a:rPr lang="en-GB" sz="2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GB" sz="2600" i="1">
                                                  <a:latin typeface="Cambria Math" panose="02040503050406030204" pitchFamily="18" charset="0"/>
                                                </a:rPr>
                                                <m:t>𝑣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GB" sz="2600" i="1" dirty="0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  <m:r>
                                        <a:rPr lang="en-GB" sz="2600" i="1" dirty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GB" sz="2600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⃗"/>
                                              <m:ctrlPr>
                                                <a:rPr lang="en-GB" sz="2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GB" sz="2600" i="1">
                                                  <a:latin typeface="Cambria Math" panose="02040503050406030204" pitchFamily="18" charset="0"/>
                                                </a:rPr>
                                                <m:t>𝑣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GB" sz="2600" i="1" dirty="0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  <m:r>
                                            <a:rPr lang="en-GB" sz="2600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+1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GB" sz="2600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d>
                            <m:dPr>
                              <m:ctrlPr>
                                <a:rPr lang="en-GB" sz="26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26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GB" sz="26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GB" sz="2600" i="1" dirty="0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GB" sz="2600" i="1" dirty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  <m:r>
                                          <a:rPr lang="en-GB" sz="2600" b="0" i="1" dirty="0" smtClean="0"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sub>
                                      <m:sup>
                                        <m:r>
                                          <m:rPr>
                                            <m:brk m:alnAt="7"/>
                                          </m:rPr>
                                          <a:rPr lang="en-GB" sz="2600" i="1" dirty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p>
                                    </m:sSubSup>
                                    <m:r>
                                      <m:rPr>
                                        <m:brk m:alnAt="7"/>
                                      </m:rPr>
                                      <a:rPr lang="en-GB" sz="2600" i="1" dirty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Sup>
                                      <m:sSubSupPr>
                                        <m:ctrlPr>
                                          <a:rPr lang="en-GB" sz="26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GB" sz="2600" i="1" dirty="0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GB" sz="2600" i="1" dirty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  <m:sup>
                                        <m:r>
                                          <m:rPr>
                                            <m:brk m:alnAt="7"/>
                                          </m:rPr>
                                          <a:rPr lang="en-GB" sz="2600" i="1" dirty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p>
                                    </m:sSubSup>
                                  </m:e>
                                </m:m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GB" sz="26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GB" sz="2600" i="1" dirty="0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en-GB" sz="2600" i="1" dirty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  <m:sup>
                                        <m:r>
                                          <a:rPr lang="en-GB" sz="2600" i="1" dirty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p>
                                    </m:sSubSup>
                                    <m:r>
                                      <a:rPr lang="en-GB" sz="2600" i="1" dirty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Sup>
                                      <m:sSubSupPr>
                                        <m:ctrlPr>
                                          <a:rPr lang="en-GB" sz="26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GB" sz="2600" i="1" dirty="0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en-GB" sz="2600" i="1" dirty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  <m:r>
                                          <a:rPr lang="en-GB" sz="2600" b="0" i="1" dirty="0" smtClean="0"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sub>
                                      <m:sup>
                                        <m:r>
                                          <a:rPr lang="en-GB" sz="2600" i="1" dirty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p>
                                    </m:sSubSup>
                                  </m:e>
                                </m:mr>
                              </m:m>
                            </m:e>
                          </m:d>
                        </m:e>
                      </m:d>
                    </m:oMath>
                  </m:oMathPara>
                </a14:m>
                <a:endParaRPr lang="en-GB" sz="2600" dirty="0"/>
              </a:p>
              <a:p>
                <a:endParaRPr lang="en-GB" sz="2800" dirty="0"/>
              </a:p>
            </p:txBody>
          </p:sp>
        </mc:Choice>
        <mc:Fallback xmlns="">
          <p:sp>
            <p:nvSpPr>
              <p:cNvPr id="2" name="Inhaltsplatzhalter 1">
                <a:extLst>
                  <a:ext uri="{FF2B5EF4-FFF2-40B4-BE49-F238E27FC236}">
                    <a16:creationId xmlns:a16="http://schemas.microsoft.com/office/drawing/2014/main" id="{B5ACAE76-92B7-6A55-BB73-6B53E9E886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735011" y="1124899"/>
                <a:ext cx="10580688" cy="5334000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2AD6609-DF6E-19AD-FEA5-7ACD2B6798E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Interior angle gradient</a:t>
            </a:r>
            <a:endParaRPr lang="en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72917965-A21E-A1AC-E436-113691E127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1. DF model and dynamics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4719F637-5B7F-693C-90E2-55DB4F306591}"/>
                  </a:ext>
                </a:extLst>
              </p:cNvPr>
              <p:cNvSpPr txBox="1"/>
              <p:nvPr/>
            </p:nvSpPr>
            <p:spPr>
              <a:xfrm>
                <a:off x="7500619" y="4782693"/>
                <a:ext cx="3815080" cy="68403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28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⇒</m:t>
                    </m:r>
                    <m:sSubSup>
                      <m:sSubSupPr>
                        <m:ctrlPr>
                          <a:rPr lang="en-GB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GB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d>
                          <m:dPr>
                            <m:ctrlPr>
                              <a:rPr lang="en-GB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</m:d>
                      </m:sup>
                    </m:sSubSup>
                    <m:d>
                      <m:dPr>
                        <m:ctrlPr>
                          <a:rPr lang="en-GB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en-GB" sz="28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GB" sz="2800" i="1" dirty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GB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sSub>
                          <m:sSubPr>
                            <m:ctrlPr>
                              <a:rPr lang="en-GB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GB" sz="28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28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acc>
                          </m:e>
                          <m:sub>
                            <m:r>
                              <a:rPr lang="en-GB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sub>
                    </m:sSub>
                    <m:sSub>
                      <m:sSubPr>
                        <m:ctrlPr>
                          <a:rPr lang="en-GB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GB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GB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</m:oMath>
                </a14:m>
                <a:endParaRPr lang="en-DE" sz="280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4719F637-5B7F-693C-90E2-55DB4F3065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0619" y="4782693"/>
                <a:ext cx="3815080" cy="68403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hteck 6">
            <a:extLst>
              <a:ext uri="{FF2B5EF4-FFF2-40B4-BE49-F238E27FC236}">
                <a16:creationId xmlns:a16="http://schemas.microsoft.com/office/drawing/2014/main" id="{EC04B5F8-9D7D-D245-14B5-691C58BED8A0}"/>
              </a:ext>
            </a:extLst>
          </p:cNvPr>
          <p:cNvSpPr/>
          <p:nvPr/>
        </p:nvSpPr>
        <p:spPr>
          <a:xfrm>
            <a:off x="7391400" y="4673600"/>
            <a:ext cx="3987800" cy="94488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31665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26C014-48B9-18D3-9F72-0BBEFF2EB7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EEE8DD3-920E-79C3-2B79-9A934F6B7B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Application of interior angle force</a:t>
            </a:r>
            <a:endParaRPr lang="en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9EE7568A-65DD-2EBE-032B-07174ED85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1. DF model and dynamics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77C3FD0C-002D-7A3B-018D-B9E1CB494C3A}"/>
                  </a:ext>
                </a:extLst>
              </p:cNvPr>
              <p:cNvSpPr txBox="1"/>
              <p:nvPr/>
            </p:nvSpPr>
            <p:spPr>
              <a:xfrm>
                <a:off x="874711" y="1446129"/>
                <a:ext cx="4857221" cy="27430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sz="2800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</m:e>
                      <m:sub>
                        <m:r>
                          <a:rPr lang="en-GB" sz="28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GB" sz="280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800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GB" sz="2800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GB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GB" sz="280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d>
                      <m:dPr>
                        <m:ctrlPr>
                          <a:rPr lang="en-GB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GB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sz="280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GB" sz="280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r>
                                <a:rPr lang="en-GB" sz="280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GB" sz="2800" dirty="0">
                  <a:solidFill>
                    <a:schemeClr val="accent1"/>
                  </a:solidFill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GB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GB" sz="2800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sSub>
                          <m:sSubPr>
                            <m:ctrlPr>
                              <a:rPr lang="en-GB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GB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acc>
                          </m:e>
                          <m:sub>
                            <m:r>
                              <m:rPr>
                                <m:sty m:val="p"/>
                              </m:rPr>
                              <a:rPr lang="en-GB" sz="2800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j</m:t>
                            </m:r>
                          </m:sub>
                        </m:sSub>
                      </m:num>
                      <m:den>
                        <m:r>
                          <a:rPr lang="en-GB" sz="28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GB" sz="280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2800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0.1</m:t>
                    </m:r>
                    <m:r>
                      <a:rPr lang="en-GB" sz="280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sSubSup>
                      <m:sSubSupPr>
                        <m:ctrlPr>
                          <a:rPr lang="en-GB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28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GB" sz="28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d>
                          <m:dPr>
                            <m:ctrlPr>
                              <a:rPr lang="en-GB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GB" sz="2800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I</m:t>
                            </m:r>
                          </m:e>
                        </m:d>
                      </m:sup>
                    </m:sSubSup>
                    <m:r>
                      <a:rPr lang="en-GB" sz="280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80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GB" sz="280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DE" sz="28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77C3FD0C-002D-7A3B-018D-B9E1CB494C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711" y="1446129"/>
                <a:ext cx="4857221" cy="274305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Inhaltsplatzhalter 6" descr="Ein Bild, das Text, Diagramm, Reihe, Screenshot enthält.&#10;&#10;KI-generierte Inhalte können fehlerhaft sein.">
            <a:extLst>
              <a:ext uri="{FF2B5EF4-FFF2-40B4-BE49-F238E27FC236}">
                <a16:creationId xmlns:a16="http://schemas.microsoft.com/office/drawing/2014/main" id="{7B4D0244-6A6A-4459-5BE8-08409435C430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31" r="20206"/>
          <a:stretch>
            <a:fillRect/>
          </a:stretch>
        </p:blipFill>
        <p:spPr>
          <a:xfrm>
            <a:off x="6066366" y="1145646"/>
            <a:ext cx="4313767" cy="4828290"/>
          </a:xfrm>
        </p:spPr>
      </p:pic>
    </p:spTree>
    <p:extLst>
      <p:ext uri="{BB962C8B-B14F-4D97-AF65-F5344CB8AC3E}">
        <p14:creationId xmlns:p14="http://schemas.microsoft.com/office/powerpoint/2010/main" val="35483753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A95383-7873-CA08-ACCF-76A8A8F727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6396E05-58AA-97A3-5C86-6128B57A855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Interaction energies</a:t>
            </a:r>
            <a:endParaRPr lang="en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2E8293F5-FB76-13CD-C142-E2C59E848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1. DF model and dynamics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Inhaltsplatzhalter 4">
                <a:extLst>
                  <a:ext uri="{FF2B5EF4-FFF2-40B4-BE49-F238E27FC236}">
                    <a16:creationId xmlns:a16="http://schemas.microsoft.com/office/drawing/2014/main" id="{C1E61F0A-FEB3-36D8-C511-6C40D29D7703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765016" y="1307104"/>
                <a:ext cx="10580688" cy="4540277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sz="3200" b="0" dirty="0"/>
                  <a:t>Cells interact to dissolve cell overlaps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sz="3200" dirty="0"/>
                  <a:t>Two approaches: transport cells, deform cells</a:t>
                </a:r>
                <a:endParaRPr lang="en-GB" sz="3200" b="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sub>
                        </m:sSub>
                        <m:sSub>
                          <m:sSubPr>
                            <m:ctrlP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</m:sup>
                    </m:sSup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b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</m:oMath>
                </a14:m>
                <a:r>
                  <a:rPr lang="en-GB" sz="3200" dirty="0"/>
                  <a:t>, 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acc>
                    <m:r>
                      <a:rPr lang="en-GB" sz="3200" b="0" i="1" dirty="0" smtClean="0">
                        <a:latin typeface="Cambria Math" panose="02040503050406030204" pitchFamily="18" charset="0"/>
                      </a:rPr>
                      <m:t>↦</m:t>
                    </m:r>
                    <m:r>
                      <a:rPr lang="en-GB" sz="3200" b="0" i="1" dirty="0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GB" sz="32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GB" sz="32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32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acc>
                      </m:e>
                    </m:d>
                    <m:r>
                      <a:rPr lang="en-GB" sz="3200" b="0" i="1" dirty="0" smtClean="0">
                        <a:latin typeface="Cambria Math" panose="02040503050406030204" pitchFamily="18" charset="0"/>
                      </a:rPr>
                      <m:t>… </m:t>
                    </m:r>
                  </m:oMath>
                </a14:m>
                <a:r>
                  <a:rPr lang="en-GB" sz="3200" dirty="0"/>
                  <a:t>interaction energy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d>
                      <m:d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acc>
                      </m:e>
                    </m:d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… </m:t>
                    </m:r>
                  </m:oMath>
                </a14:m>
                <a:r>
                  <a:rPr lang="en-GB" sz="3200" dirty="0"/>
                  <a:t>interaction force of energy E that acts on vertex </a:t>
                </a:r>
                <a14:m>
                  <m:oMath xmlns:m="http://schemas.openxmlformats.org/officeDocument/2006/math"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GB" sz="3200" dirty="0"/>
                  <a:t> of cell </a:t>
                </a:r>
                <a14:m>
                  <m:oMath xmlns:m="http://schemas.openxmlformats.org/officeDocument/2006/math"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GB" sz="3200" dirty="0"/>
                  <a:t>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DE" sz="3200" dirty="0"/>
              </a:p>
            </p:txBody>
          </p:sp>
        </mc:Choice>
        <mc:Fallback xmlns="">
          <p:sp>
            <p:nvSpPr>
              <p:cNvPr id="5" name="Inhaltsplatzhalter 4">
                <a:extLst>
                  <a:ext uri="{FF2B5EF4-FFF2-40B4-BE49-F238E27FC236}">
                    <a16:creationId xmlns:a16="http://schemas.microsoft.com/office/drawing/2014/main" id="{C1E61F0A-FEB3-36D8-C511-6C40D29D770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765016" y="1307104"/>
                <a:ext cx="10580688" cy="4540277"/>
              </a:xfrm>
              <a:blipFill>
                <a:blip r:embed="rId2"/>
                <a:stretch>
                  <a:fillRect l="-2189" t="-268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746207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D55F1E-57E3-83E0-2739-7B489A60C2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Inhaltsplatzhalter 1">
                <a:extLst>
                  <a:ext uri="{FF2B5EF4-FFF2-40B4-BE49-F238E27FC236}">
                    <a16:creationId xmlns:a16="http://schemas.microsoft.com/office/drawing/2014/main" id="{63490C18-BB22-F7FE-A08B-4A363373CBF7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874711" y="1557283"/>
                <a:ext cx="10580688" cy="4540277"/>
              </a:xfrm>
            </p:spPr>
            <p:txBody>
              <a:bodyPr/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GB" sz="3200" dirty="0"/>
                  <a:t>Only works for disc-like cells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GB" sz="3200" dirty="0"/>
                  <a:t>We use the cell centre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GB" sz="3200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320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2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GB" sz="32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200" b="0" i="1" dirty="0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GB" sz="3200" b="0" i="1" dirty="0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sub>
                        </m:sSub>
                      </m:den>
                    </m:f>
                    <m:nary>
                      <m:naryPr>
                        <m:chr m:val="∑"/>
                        <m:ctrlPr>
                          <a:rPr lang="en-GB" sz="3200" b="0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GB" sz="3200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GB" sz="3200" b="0" i="1" dirty="0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sSub>
                          <m:sSubPr>
                            <m:ctrlPr>
                              <a:rPr lang="en-GB" sz="32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200" b="0" i="1" dirty="0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GB" sz="3200" b="0" i="1" dirty="0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sub>
                        </m:sSub>
                      </m:sup>
                      <m:e>
                        <m:sSub>
                          <m:sSubPr>
                            <m:ctrlPr>
                              <a:rPr lang="en-GB" sz="32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GB" sz="32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3200" b="0" i="1" dirty="0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acc>
                          </m:e>
                          <m:sub>
                            <m:r>
                              <a:rPr lang="en-GB" sz="3200" b="0" i="1" dirty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GB" sz="3200" dirty="0"/>
                  <a:t> and assume a cell radius of </a:t>
                </a:r>
                <a14:m>
                  <m:oMath xmlns:m="http://schemas.openxmlformats.org/officeDocument/2006/math"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&gt;0 </m:t>
                    </m:r>
                  </m:oMath>
                </a14:m>
                <a:endParaRPr lang="en-GB" sz="32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GB" sz="3200" dirty="0"/>
                  <a:t>Goal: whenever two cell centres are closer than </a:t>
                </a:r>
                <a14:m>
                  <m:oMath xmlns:m="http://schemas.openxmlformats.org/officeDocument/2006/math"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GB" sz="3200" dirty="0"/>
                  <a:t>, transport them away from each other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GB" sz="3200" dirty="0"/>
                  <a:t>Imitates reflections of hard sphere models</a:t>
                </a:r>
              </a:p>
              <a:p>
                <a:endParaRPr lang="en-GB" sz="3200" dirty="0"/>
              </a:p>
            </p:txBody>
          </p:sp>
        </mc:Choice>
        <mc:Fallback xmlns="">
          <p:sp>
            <p:nvSpPr>
              <p:cNvPr id="2" name="Inhaltsplatzhalter 1">
                <a:extLst>
                  <a:ext uri="{FF2B5EF4-FFF2-40B4-BE49-F238E27FC236}">
                    <a16:creationId xmlns:a16="http://schemas.microsoft.com/office/drawing/2014/main" id="{63490C18-BB22-F7FE-A08B-4A363373CBF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874711" y="1557283"/>
                <a:ext cx="10580688" cy="4540277"/>
              </a:xfrm>
              <a:blipFill>
                <a:blip r:embed="rId2"/>
                <a:stretch>
                  <a:fillRect l="-2189" t="-268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8136319-EC78-3DA1-8F20-F21F625B345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Bounce overlap dynamic</a:t>
            </a:r>
            <a:endParaRPr lang="en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C8875EA5-B1F1-02D0-7F57-C972F40965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10688" y="6097560"/>
            <a:ext cx="3820383" cy="402070"/>
          </a:xfrm>
        </p:spPr>
        <p:txBody>
          <a:bodyPr/>
          <a:lstStyle/>
          <a:p>
            <a:r>
              <a:rPr lang="en-GB" dirty="0"/>
              <a:t>1. DF model and dynamics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7150597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E94B59-D357-B4F2-20BF-6600781AD0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Inhaltsplatzhalter 1">
                <a:extLst>
                  <a:ext uri="{FF2B5EF4-FFF2-40B4-BE49-F238E27FC236}">
                    <a16:creationId xmlns:a16="http://schemas.microsoft.com/office/drawing/2014/main" id="{2DFBA999-3B65-578F-7339-72677E8E1151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805656" y="1568179"/>
                <a:ext cx="10580688" cy="1521197"/>
              </a:xfrm>
            </p:spPr>
            <p:txBody>
              <a:bodyPr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GB" sz="32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</m:acc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:</m:t>
                      </m:r>
                      <m:sSup>
                        <m:sSupPr>
                          <m:ctrlPr>
                            <a:rPr lang="en-GB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b>
                          </m:sSub>
                        </m:sup>
                      </m:sSup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 →</m:t>
                      </m:r>
                      <m:sSub>
                        <m:sSubPr>
                          <m:ctrlPr>
                            <a:rPr lang="en-GB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b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sz="3200" b="0" i="0" smtClean="0">
                          <a:latin typeface="Cambria Math" panose="02040503050406030204" pitchFamily="18" charset="0"/>
                        </a:rPr>
                        <m:t>  </m:t>
                      </m:r>
                      <m:acc>
                        <m:accPr>
                          <m:chr m:val="̅"/>
                          <m:ctrlPr>
                            <a:rPr lang="en-GB" sz="32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</m:acc>
                      <m:d>
                        <m:dPr>
                          <m:ctrlPr>
                            <a:rPr lang="en-GB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acc>
                        </m:e>
                      </m:d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b>
                          </m:sSub>
                        </m:den>
                      </m:f>
                      <m:nary>
                        <m:naryPr>
                          <m:chr m:val="∑"/>
                          <m:ctrlPr>
                            <a:rPr lang="en-GB" sz="3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b>
                          </m:sSub>
                        </m:sup>
                        <m:e>
                          <m:nary>
                            <m:naryPr>
                              <m:chr m:val="∑"/>
                              <m:ctrlP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GB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3200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GB" sz="3200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sub>
                              </m:sSub>
                            </m:sup>
                            <m:e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∘</m:t>
                              </m:r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𝜒</m:t>
                              </m:r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)(</m:t>
                              </m:r>
                              <m:sSub>
                                <m:sSubPr>
                                  <m:ctrlPr>
                                    <a:rPr lang="en-GB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3200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GB" sz="32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GB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3200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GB" sz="32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GB" sz="3200" dirty="0"/>
              </a:p>
            </p:txBody>
          </p:sp>
        </mc:Choice>
        <mc:Fallback xmlns="">
          <p:sp>
            <p:nvSpPr>
              <p:cNvPr id="2" name="Inhaltsplatzhalter 1">
                <a:extLst>
                  <a:ext uri="{FF2B5EF4-FFF2-40B4-BE49-F238E27FC236}">
                    <a16:creationId xmlns:a16="http://schemas.microsoft.com/office/drawing/2014/main" id="{2DFBA999-3B65-578F-7339-72677E8E115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805656" y="1568179"/>
                <a:ext cx="10580688" cy="1521197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B78292B-98FC-6508-AB16-E3762F8DE5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Bounce overlap energy</a:t>
            </a:r>
            <a:endParaRPr lang="en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CBB770BB-7A03-65A5-D821-F9F73A1F5C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10688" y="6097560"/>
            <a:ext cx="3820383" cy="402070"/>
          </a:xfrm>
        </p:spPr>
        <p:txBody>
          <a:bodyPr/>
          <a:lstStyle/>
          <a:p>
            <a:r>
              <a:rPr lang="en-GB" dirty="0"/>
              <a:t>1. DF model and dynamics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13894424-0EC5-C14B-D092-A0339BA2D259}"/>
                  </a:ext>
                </a:extLst>
              </p:cNvPr>
              <p:cNvSpPr txBox="1"/>
              <p:nvPr/>
            </p:nvSpPr>
            <p:spPr>
              <a:xfrm>
                <a:off x="1572260" y="4247163"/>
                <a:ext cx="9047480" cy="7890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GB" sz="32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𝜓</m:t>
                    </m:r>
                    <m:r>
                      <a:rPr lang="en-GB" sz="32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en-GB" sz="3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b>
                        <m:r>
                          <a:rPr lang="en-GB" sz="3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  <m:r>
                      <a:rPr lang="en-GB" sz="32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GB" sz="3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b>
                        <m:r>
                          <a:rPr lang="en-GB" sz="3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  <m:r>
                      <a:rPr lang="en-GB" sz="32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GB" sz="3200" i="1" dirty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  <a:t>    </a:t>
                </a:r>
                <a14:m>
                  <m:oMath xmlns:m="http://schemas.openxmlformats.org/officeDocument/2006/math">
                    <m:r>
                      <a:rPr lang="en-GB" sz="3200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    </m:t>
                    </m:r>
                    <m:r>
                      <a:rPr lang="en-GB" sz="3200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𝜓</m:t>
                    </m:r>
                    <m:d>
                      <m:dPr>
                        <m:ctrlPr>
                          <a:rPr lang="en-GB" sz="32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32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  <m:r>
                      <a:rPr lang="en-GB" sz="3200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32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sz="3200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200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GB" sz="3200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sub>
                        </m:sSub>
                      </m:num>
                      <m:den>
                        <m:r>
                          <a:rPr lang="en-GB" sz="32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lang="en-GB" sz="32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2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  <m:sub>
                        <m:d>
                          <m:dPr>
                            <m:begChr m:val="["/>
                            <m:ctrlPr>
                              <a:rPr lang="en-GB" sz="3200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3200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GB" sz="3200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GB" sz="3200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𝟐𝐫</m:t>
                            </m:r>
                          </m:e>
                        </m:d>
                      </m:sub>
                    </m:sSub>
                    <m:d>
                      <m:dPr>
                        <m:ctrlPr>
                          <a:rPr lang="en-GB" sz="32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32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  <m:sSup>
                      <m:sSupPr>
                        <m:ctrlPr>
                          <a:rPr lang="en-GB" sz="32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3200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3200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GB" sz="3200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GB" sz="3200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GB" sz="3200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</m:d>
                      </m:e>
                      <m:sup>
                        <m:r>
                          <a:rPr lang="en-GB" sz="32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GB" sz="320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13894424-0EC5-C14B-D092-A0339BA2D2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2260" y="4247163"/>
                <a:ext cx="9047480" cy="789062"/>
              </a:xfrm>
              <a:prstGeom prst="rect">
                <a:avLst/>
              </a:prstGeom>
              <a:blipFill>
                <a:blip r:embed="rId3"/>
                <a:stretch>
                  <a:fillRect b="-1085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6B02DED8-3FD4-4500-4AF1-D0A6DC7330AD}"/>
                  </a:ext>
                </a:extLst>
              </p:cNvPr>
              <p:cNvSpPr txBox="1"/>
              <p:nvPr/>
            </p:nvSpPr>
            <p:spPr>
              <a:xfrm>
                <a:off x="1097348" y="3332093"/>
                <a:ext cx="8539480" cy="65960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GB" sz="32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𝜒</m:t>
                    </m:r>
                    <m:r>
                      <a:rPr lang="en-GB" sz="32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GB" sz="3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3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GB" sz="3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GB" sz="32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2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GB" sz="32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sub>
                        </m:sSub>
                      </m:sup>
                    </m:sSup>
                    <m:r>
                      <a:rPr lang="en-GB" sz="32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GB" sz="3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b>
                        <m:r>
                          <a:rPr lang="en-GB" sz="3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  <m:r>
                      <a:rPr lang="en-GB" sz="32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GB" sz="3200" i="1" dirty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  <a:t> 	 </a:t>
                </a:r>
                <a14:m>
                  <m:oMath xmlns:m="http://schemas.openxmlformats.org/officeDocument/2006/math">
                    <m:r>
                      <a:rPr lang="en-GB" sz="32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𝜒</m:t>
                    </m:r>
                    <m:d>
                      <m:dPr>
                        <m:ctrlPr>
                          <a:rPr lang="en-GB" sz="3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32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2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GB" sz="32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GB" sz="3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GB" sz="32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2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GB" sz="32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GB" sz="32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‖"/>
                        <m:endChr m:val="‖"/>
                        <m:ctrlPr>
                          <a:rPr lang="en-GB" sz="3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32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GB" sz="32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32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GB" sz="32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GB" sz="3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GB" sz="32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GB" sz="32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32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GB" sz="32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endParaRPr lang="en-GB" sz="320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6B02DED8-3FD4-4500-4AF1-D0A6DC7330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348" y="3332093"/>
                <a:ext cx="8539480" cy="65960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458428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D7750D-4E41-02D8-B37E-6D931A1817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Inhaltsplatzhalter 1">
                <a:extLst>
                  <a:ext uri="{FF2B5EF4-FFF2-40B4-BE49-F238E27FC236}">
                    <a16:creationId xmlns:a16="http://schemas.microsoft.com/office/drawing/2014/main" id="{3FB14BE7-C096-5D66-A438-DD1281C83388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805656" y="1568179"/>
                <a:ext cx="10580688" cy="4139894"/>
              </a:xfrm>
            </p:spPr>
            <p:txBody>
              <a:bodyPr/>
              <a:lstStyle/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3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̅"/>
                              <m:ctrlP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</m:acc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:</m:t>
                      </m:r>
                      <m:sSup>
                        <m:sSupPr>
                          <m:ctrlPr>
                            <a:rPr lang="en-GB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b>
                          </m:sSub>
                        </m:sup>
                      </m:sSup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 →</m:t>
                      </m:r>
                      <m:sSup>
                        <m:sSupPr>
                          <m:ctrlPr>
                            <a:rPr lang="en-GB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GB" sz="3200" dirty="0"/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GB" sz="32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acc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↦</m:t>
                      </m:r>
                      <m:sSubSup>
                        <m:sSubSupPr>
                          <m:ctrlPr>
                            <a:rPr lang="en-GB" sz="32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3200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sz="32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32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32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d>
                            <m:dPr>
                              <m:ctrlPr>
                                <a:rPr lang="en-GB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̅"/>
                                  <m:ctrlPr>
                                    <a:rPr lang="en-GB" sz="32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3200" i="1">
                                      <a:latin typeface="Cambria Math" panose="02040503050406030204" pitchFamily="18" charset="0"/>
                                    </a:rPr>
                                    <m:t>𝑂</m:t>
                                  </m:r>
                                </m:e>
                              </m:acc>
                            </m:e>
                          </m:d>
                        </m:sup>
                      </m:sSubSup>
                      <m:d>
                        <m:dPr>
                          <m:ctrlPr>
                            <a:rPr lang="en-GB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acc>
                        </m:e>
                      </m:d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GB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sz="3200" b="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sSubSup>
                            <m:sSubSupPr>
                              <m:ctrlP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⃗"/>
                                  <m:ctrlPr>
                                    <a:rPr lang="en-GB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3200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bSup>
                        </m:sub>
                      </m:sSub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̅"/>
                          <m:ctrlPr>
                            <a:rPr lang="en-GB" sz="32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</m:acc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GB" sz="32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acc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32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GB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b>
                          </m:sSub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GB" sz="3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≠</m:t>
                          </m:r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GB" sz="32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i="1" dirty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  <m:sub>
                              <m:d>
                                <m:dPr>
                                  <m:begChr m:val="["/>
                                  <m:ctrlPr>
                                    <a:rPr lang="en-GB" sz="32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3200" i="1" dirty="0"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  <m:r>
                                    <a:rPr lang="en-GB" sz="3200" i="1" dirty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GB" sz="3200" i="1" dirty="0">
                                      <a:latin typeface="Cambria Math" panose="02040503050406030204" pitchFamily="18" charset="0"/>
                                    </a:rPr>
                                    <m:t>𝟐𝐫</m:t>
                                  </m:r>
                                </m:e>
                              </m:d>
                            </m:sub>
                          </m:sSub>
                        </m:e>
                      </m:nary>
                      <m:d>
                        <m:dPr>
                          <m:ctrlPr>
                            <a:rPr lang="en-GB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GB" sz="3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GB" sz="32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GB" sz="32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GB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GB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GB" sz="32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GB" sz="3200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d>
                        <m:dPr>
                          <m:ctrlPr>
                            <a:rPr lang="en-GB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GB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GB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GB" sz="32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GB" sz="3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GB" sz="32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GB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GB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GB" sz="32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GB" sz="3200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</m:e>
                          </m:d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f>
                        <m:fPr>
                          <m:ctrlPr>
                            <a:rPr lang="en-GB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GB" sz="32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32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GB" sz="3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GB" sz="32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GB" sz="32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32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GB" sz="32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GB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GB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GB" sz="32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GB" sz="3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GB" sz="32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GB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GB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GB" sz="32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GB" sz="3200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en-GB" sz="3200" dirty="0"/>
              </a:p>
            </p:txBody>
          </p:sp>
        </mc:Choice>
        <mc:Fallback xmlns="">
          <p:sp>
            <p:nvSpPr>
              <p:cNvPr id="2" name="Inhaltsplatzhalter 1">
                <a:extLst>
                  <a:ext uri="{FF2B5EF4-FFF2-40B4-BE49-F238E27FC236}">
                    <a16:creationId xmlns:a16="http://schemas.microsoft.com/office/drawing/2014/main" id="{3FB14BE7-C096-5D66-A438-DD1281C8338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805656" y="1568179"/>
                <a:ext cx="10580688" cy="4139894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EDE837A-5331-7402-6B54-5FE239DA170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Bounce overlap force</a:t>
            </a:r>
            <a:endParaRPr lang="en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C08B6BF7-799D-1097-AC16-62813F8124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10688" y="6097560"/>
            <a:ext cx="3820383" cy="402070"/>
          </a:xfrm>
        </p:spPr>
        <p:txBody>
          <a:bodyPr/>
          <a:lstStyle/>
          <a:p>
            <a:r>
              <a:rPr lang="en-GB" dirty="0"/>
              <a:t>1. DF model and dynamics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4905340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8246BF-A6E8-B139-9D26-4B018C0299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670F7D4-EAC5-C547-E793-93D7AD3D9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821" y="540056"/>
            <a:ext cx="4398448" cy="492443"/>
          </a:xfrm>
        </p:spPr>
        <p:txBody>
          <a:bodyPr/>
          <a:lstStyle/>
          <a:p>
            <a:r>
              <a:rPr lang="de-DE" dirty="0"/>
              <a:t>List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needed</a:t>
            </a:r>
            <a:r>
              <a:rPr lang="de-DE" dirty="0"/>
              <a:t> </a:t>
            </a:r>
            <a:r>
              <a:rPr lang="de-DE" dirty="0" err="1"/>
              <a:t>figures</a:t>
            </a:r>
            <a:endParaRPr lang="de-DE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8FD4C831-CAA3-9476-06E2-B477D1A77190}"/>
              </a:ext>
            </a:extLst>
          </p:cNvPr>
          <p:cNvSpPr txBox="1"/>
          <p:nvPr/>
        </p:nvSpPr>
        <p:spPr>
          <a:xfrm>
            <a:off x="965200" y="1587500"/>
            <a:ext cx="10248900" cy="8402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GB" dirty="0">
                <a:solidFill>
                  <a:schemeClr val="bg1"/>
                </a:solidFill>
              </a:rPr>
              <a:t>DF model: figure of </a:t>
            </a:r>
            <a:r>
              <a:rPr lang="en-GB" dirty="0" err="1">
                <a:solidFill>
                  <a:schemeClr val="bg1"/>
                </a:solidFill>
              </a:rPr>
              <a:t>df</a:t>
            </a:r>
            <a:r>
              <a:rPr lang="en-GB" dirty="0">
                <a:solidFill>
                  <a:schemeClr val="bg1"/>
                </a:solidFill>
              </a:rPr>
              <a:t> cell: </a:t>
            </a:r>
          </a:p>
          <a:p>
            <a:pPr marL="697230" lvl="1" indent="-285750">
              <a:buFontTx/>
              <a:buChar char="-"/>
            </a:pPr>
            <a:r>
              <a:rPr lang="en-GB" dirty="0">
                <a:solidFill>
                  <a:schemeClr val="bg1"/>
                </a:solidFill>
              </a:rPr>
              <a:t>show positively </a:t>
            </a:r>
            <a:r>
              <a:rPr lang="en-GB" dirty="0" err="1">
                <a:solidFill>
                  <a:schemeClr val="bg1"/>
                </a:solidFill>
              </a:rPr>
              <a:t>orientad</a:t>
            </a:r>
            <a:r>
              <a:rPr lang="en-GB" dirty="0">
                <a:solidFill>
                  <a:schemeClr val="bg1"/>
                </a:solidFill>
              </a:rPr>
              <a:t>, simple polygon</a:t>
            </a:r>
          </a:p>
          <a:p>
            <a:pPr marL="697230" lvl="1" indent="-285750">
              <a:buFontTx/>
              <a:buChar char="-"/>
            </a:pPr>
            <a:r>
              <a:rPr lang="en-GB" dirty="0">
                <a:solidFill>
                  <a:schemeClr val="bg1"/>
                </a:solidFill>
              </a:rPr>
              <a:t>Give a pic at start of a sim</a:t>
            </a:r>
            <a:endParaRPr lang="en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75084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B722DE-6D00-A07B-274F-1CC7F31909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2B066D1-0BEB-E566-C67F-0341C13D9DA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Application of bounce overlap force</a:t>
            </a:r>
            <a:endParaRPr lang="en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9BCB4844-E58C-ED06-4AC6-BB2AE850A6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1. DF model and dynamics</a:t>
            </a:r>
            <a:endParaRPr lang="en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3925E64D-F796-F203-9152-14D4BE8D4C8B}"/>
                  </a:ext>
                </a:extLst>
              </p:cNvPr>
              <p:cNvSpPr txBox="1"/>
              <p:nvPr/>
            </p:nvSpPr>
            <p:spPr>
              <a:xfrm>
                <a:off x="1052511" y="2467884"/>
                <a:ext cx="4857221" cy="11508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GB" sz="28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GB" sz="2800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sSubSup>
                          <m:sSubSupPr>
                            <m:ctrlPr>
                              <a:rPr lang="en-GB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lang="en-GB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acc>
                          </m:e>
                          <m:sub>
                            <m:r>
                              <m:rPr>
                                <m:sty m:val="p"/>
                              </m:rPr>
                              <a:rPr lang="en-GB" sz="2800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j</m:t>
                            </m:r>
                          </m:sub>
                          <m:sup>
                            <m:r>
                              <m:rPr>
                                <m:sty m:val="p"/>
                              </m:rPr>
                              <a:rPr lang="en-GB" sz="2800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i</m:t>
                            </m:r>
                          </m:sup>
                        </m:sSubSup>
                      </m:num>
                      <m:den>
                        <m:r>
                          <a:rPr lang="en-GB" sz="28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GB" sz="280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2800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GB" sz="2800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.0∗</m:t>
                    </m:r>
                    <m:sSup>
                      <m:sSupPr>
                        <m:ctrlPr>
                          <a:rPr lang="en-GB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800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GB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  <m:r>
                      <a:rPr lang="en-GB" sz="280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sSubSup>
                      <m:sSubSupPr>
                        <m:ctrlPr>
                          <a:rPr lang="en-GB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28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GB" sz="2800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  <m:r>
                          <a:rPr lang="en-GB" sz="2800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28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GB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̅"/>
                            <m:ctrlPr>
                              <a:rPr lang="en-GB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</m:acc>
                        <m:r>
                          <a:rPr lang="en-GB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GB" sz="280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GB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acc>
                    <m:r>
                      <a:rPr lang="en-GB" sz="280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DE" sz="2800" dirty="0">
                  <a:solidFill>
                    <a:schemeClr val="accent1"/>
                  </a:solidFill>
                </a:endParaRPr>
              </a:p>
            </p:txBody>
          </p:sp>
        </mc:Choice>
        <mc:Fallback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3925E64D-F796-F203-9152-14D4BE8D4C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2511" y="2467884"/>
                <a:ext cx="4857221" cy="115082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Inhaltsplatzhalter 5" descr="Ein Bild, das Text, Diagramm, Screenshot enthält.&#10;&#10;KI-generierte Inhalte können fehlerhaft sein.">
            <a:extLst>
              <a:ext uri="{FF2B5EF4-FFF2-40B4-BE49-F238E27FC236}">
                <a16:creationId xmlns:a16="http://schemas.microsoft.com/office/drawing/2014/main" id="{2ED0A97E-9846-B8B7-D139-DAADE201154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89" r="17778"/>
          <a:stretch>
            <a:fillRect/>
          </a:stretch>
        </p:blipFill>
        <p:spPr>
          <a:xfrm>
            <a:off x="5598160" y="1044809"/>
            <a:ext cx="4820920" cy="5147806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653978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FDFACA-883A-A297-2304-BE824F7B12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95A9F7C9-DB75-F8CB-CB36-D53252C34DA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74711" y="1557283"/>
            <a:ext cx="10580688" cy="4540277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dirty="0"/>
              <a:t>Works for all cell shapes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dirty="0"/>
              <a:t>Whenever two cells overlap, all overlap involved vertices move to shrink the overlap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dirty="0"/>
              <a:t>Identification of these overlaps and involved vertices uses a complex algorithm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dirty="0"/>
              <a:t>Imitates cells squeezing when applying pressure</a:t>
            </a:r>
          </a:p>
          <a:p>
            <a:endParaRPr lang="en-GB" sz="3200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43DD9CB-B333-6C85-167E-A539A2484EE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Deforming overlap dynamic</a:t>
            </a:r>
            <a:endParaRPr lang="en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11BAF78B-0CA8-DAEE-FE48-157E8C38D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10688" y="6097560"/>
            <a:ext cx="3820383" cy="402070"/>
          </a:xfrm>
        </p:spPr>
        <p:txBody>
          <a:bodyPr/>
          <a:lstStyle/>
          <a:p>
            <a:r>
              <a:rPr lang="en-GB" dirty="0"/>
              <a:t>1. DF model and dynamics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1147191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B85E80-51E7-FE3C-9441-30483CD890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Inhaltsplatzhalter 1">
                <a:extLst>
                  <a:ext uri="{FF2B5EF4-FFF2-40B4-BE49-F238E27FC236}">
                    <a16:creationId xmlns:a16="http://schemas.microsoft.com/office/drawing/2014/main" id="{F0BE711F-7BEC-16AC-0AEC-525C4D06D8DE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805656" y="1568179"/>
                <a:ext cx="10580688" cy="2247759"/>
              </a:xfrm>
            </p:spPr>
            <p:txBody>
              <a:bodyPr/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sz="3200" b="0" i="0" smtClean="0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  <m:sub>
                        <m:sSub>
                          <m:sSubPr>
                            <m:ctrlP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sub>
                    </m:sSub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…</m:t>
                    </m:r>
                    <m:r>
                      <a:rPr lang="en-GB" sz="32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3200" dirty="0"/>
                  <a:t>set of all overlaps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sz="32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GB" sz="3200" dirty="0"/>
              </a:p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</m:acc>
                      </m:e>
                      <m:sub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sub>
                        </m:sSub>
                        <m:sSub>
                          <m:sSubPr>
                            <m:ctrlP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</m:sup>
                    </m:sSup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b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</m:oMath>
                </a14:m>
                <a:r>
                  <a:rPr lang="en-GB" sz="3200" dirty="0"/>
                  <a:t>, </a:t>
                </a:r>
                <a:endParaRPr lang="en-GB" sz="320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:endParaRPr lang="en-GB" sz="3200" dirty="0"/>
              </a:p>
            </p:txBody>
          </p:sp>
        </mc:Choice>
        <mc:Fallback xmlns="">
          <p:sp>
            <p:nvSpPr>
              <p:cNvPr id="2" name="Inhaltsplatzhalter 1">
                <a:extLst>
                  <a:ext uri="{FF2B5EF4-FFF2-40B4-BE49-F238E27FC236}">
                    <a16:creationId xmlns:a16="http://schemas.microsoft.com/office/drawing/2014/main" id="{F0BE711F-7BEC-16AC-0AEC-525C4D06D8D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805656" y="1568179"/>
                <a:ext cx="10580688" cy="2247759"/>
              </a:xfrm>
              <a:blipFill>
                <a:blip r:embed="rId2"/>
                <a:stretch>
                  <a:fillRect t="-542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AFE28C0-502E-A35C-040B-02E85F749B3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Deforming overlap energy</a:t>
            </a:r>
            <a:endParaRPr lang="en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2F00D417-2C5D-6355-63B5-3330FDD982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10688" y="6097560"/>
            <a:ext cx="3820383" cy="402070"/>
          </a:xfrm>
        </p:spPr>
        <p:txBody>
          <a:bodyPr/>
          <a:lstStyle/>
          <a:p>
            <a:r>
              <a:rPr lang="en-GB" dirty="0"/>
              <a:t>1. DF model and dynamics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AC790773-6C1D-0E22-28D5-56790C087216}"/>
                  </a:ext>
                </a:extLst>
              </p:cNvPr>
              <p:cNvSpPr txBox="1"/>
              <p:nvPr/>
            </p:nvSpPr>
            <p:spPr>
              <a:xfrm>
                <a:off x="3309257" y="2952997"/>
                <a:ext cx="6726970" cy="19208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GB" sz="32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3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acc>
                      <m:r>
                        <a:rPr lang="en-GB" sz="32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↦</m:t>
                      </m:r>
                      <m:sSub>
                        <m:sSubPr>
                          <m:ctrlPr>
                            <a:rPr lang="en-GB" sz="3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sz="32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32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</m:acc>
                        </m:e>
                        <m:sub>
                          <m:r>
                            <a:rPr lang="en-GB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en-GB" sz="3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GB" sz="32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32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acc>
                        </m:e>
                      </m:d>
                      <m:r>
                        <a:rPr lang="en-GB" sz="32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GB" sz="3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sz="3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3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en-GB" sz="32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GB" sz="32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b>
                          </m:sSub>
                        </m:sup>
                        <m:e>
                          <m:nary>
                            <m:naryPr>
                              <m:chr m:val="∑"/>
                              <m:ctrlPr>
                                <a:rPr lang="en-GB" sz="32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GB" sz="32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GB" sz="32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  <m:r>
                                <a:rPr lang="en-GB" sz="32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GB" sz="32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32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GB" sz="32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sub>
                              </m:sSub>
                            </m:sup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GB" sz="32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GB" sz="32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r>
                                    <a:rPr lang="en-GB" sz="32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sSub>
                                    <m:sSubPr>
                                      <m:ctrlPr>
                                        <a:rPr lang="en-GB" sz="32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GB" sz="32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Ω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GB" sz="3200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3200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𝐶</m:t>
                                          </m:r>
                                        </m:e>
                                        <m:sub>
                                          <m:r>
                                            <a:rPr lang="en-GB" sz="3200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GB" sz="32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sSub>
                                        <m:sSubPr>
                                          <m:ctrlPr>
                                            <a:rPr lang="en-GB" sz="3200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3200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𝐶</m:t>
                                          </m:r>
                                        </m:e>
                                        <m:sub>
                                          <m:r>
                                            <a:rPr lang="en-GB" sz="3200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sub>
                                  </m:sSub>
                                </m:sub>
                                <m:sup/>
                                <m:e>
                                  <m:sSubSup>
                                    <m:sSubSupPr>
                                      <m:ctrlPr>
                                        <a:rPr lang="en-GB" sz="32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f>
                                        <m:fPr>
                                          <m:ctrlPr>
                                            <a:rPr lang="en-GB" sz="3200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GB" sz="3200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>
                                            <a:rPr lang="en-GB" sz="3200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den>
                                      </m:f>
                                      <m:r>
                                        <a:rPr lang="en-GB" sz="32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GB" sz="32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sub>
                                    <m:sup>
                                      <m:r>
                                        <a:rPr lang="en-GB" sz="32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  </m:t>
                                      </m:r>
                                      <m:r>
                                        <a:rPr lang="en-GB" sz="32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p>
                                  </m:sSubSup>
                                </m:e>
                              </m:nary>
                            </m:e>
                          </m:nary>
                        </m:e>
                      </m:nary>
                    </m:oMath>
                  </m:oMathPara>
                </a14:m>
                <a:endParaRPr lang="en-GB" sz="320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endParaRPr lang="en-DE" dirty="0"/>
              </a:p>
            </p:txBody>
          </p:sp>
        </mc:Choice>
        <mc:Fallback xmlns="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AC790773-6C1D-0E22-28D5-56790C0872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9257" y="2952997"/>
                <a:ext cx="6726970" cy="192084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5637A220-1E8E-9826-42CE-586F1E74F08C}"/>
                  </a:ext>
                </a:extLst>
              </p:cNvPr>
              <p:cNvSpPr txBox="1"/>
              <p:nvPr/>
            </p:nvSpPr>
            <p:spPr>
              <a:xfrm>
                <a:off x="805656" y="4783719"/>
                <a:ext cx="10058400" cy="8340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GB" sz="3200" dirty="0">
                    <a:solidFill>
                      <a:schemeClr val="accent1"/>
                    </a:solidFill>
                  </a:rPr>
                  <a:t>Power of discrepancy: </a:t>
                </a:r>
                <a14:m>
                  <m:oMath xmlns:m="http://schemas.openxmlformats.org/officeDocument/2006/math">
                    <m:r>
                      <a:rPr lang="en-GB" sz="320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GB" sz="320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GB" sz="3200" dirty="0">
                    <a:solidFill>
                      <a:schemeClr val="accent1"/>
                    </a:solidFill>
                  </a:rPr>
                  <a:t> </a:t>
                </a:r>
              </a:p>
              <a:p>
                <a:endParaRPr lang="en-DE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5637A220-1E8E-9826-42CE-586F1E74F0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656" y="4783719"/>
                <a:ext cx="10058400" cy="834074"/>
              </a:xfrm>
              <a:prstGeom prst="rect">
                <a:avLst/>
              </a:prstGeom>
              <a:blipFill>
                <a:blip r:embed="rId4"/>
                <a:stretch>
                  <a:fillRect l="-1394" t="-948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152388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7193FA-621D-0C49-04DD-CBD89FF22F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Inhaltsplatzhalter 1">
                <a:extLst>
                  <a:ext uri="{FF2B5EF4-FFF2-40B4-BE49-F238E27FC236}">
                    <a16:creationId xmlns:a16="http://schemas.microsoft.com/office/drawing/2014/main" id="{13FC722A-C130-5AF8-555E-C246BBE6E5CC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805656" y="1061497"/>
                <a:ext cx="10580688" cy="3835095"/>
              </a:xfrm>
            </p:spPr>
            <p:txBody>
              <a:bodyPr/>
              <a:lstStyle/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3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̂"/>
                              <m:ctrlP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</m:acc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:</m:t>
                      </m:r>
                      <m:sSup>
                        <m:sSupPr>
                          <m:ctrlPr>
                            <a:rPr lang="en-GB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b>
                          </m:sSub>
                        </m:sup>
                      </m:sSup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 →</m:t>
                      </m:r>
                      <m:sSup>
                        <m:sSupPr>
                          <m:ctrlPr>
                            <a:rPr lang="en-GB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GB" sz="3200" dirty="0"/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GB" sz="32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acc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↦</m:t>
                      </m:r>
                      <m:sSubSup>
                        <m:sSubSupPr>
                          <m:ctrlPr>
                            <a:rPr lang="en-GB" sz="32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3200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sz="32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32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32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d>
                            <m:dPr>
                              <m:ctrlPr>
                                <a:rPr lang="en-GB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GB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3200" b="0" i="1" smtClean="0">
                                      <a:latin typeface="Cambria Math" panose="02040503050406030204" pitchFamily="18" charset="0"/>
                                    </a:rPr>
                                    <m:t>𝑂</m:t>
                                  </m:r>
                                </m:e>
                              </m:acc>
                            </m:e>
                          </m:d>
                        </m:sup>
                      </m:sSubSup>
                      <m:d>
                        <m:dPr>
                          <m:ctrlPr>
                            <a:rPr lang="en-GB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acc>
                        </m:e>
                      </m:d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GB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sz="3200" b="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sSubSup>
                            <m:sSubSupPr>
                              <m:ctrlP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⃗"/>
                                  <m:ctrlPr>
                                    <a:rPr lang="en-GB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3200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bSup>
                        </m:sub>
                      </m:sSub>
                      <m:sSub>
                        <m:sSubPr>
                          <m:ctrlPr>
                            <a:rPr lang="en-GB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sz="32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</m:acc>
                        </m:e>
                        <m:sub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GB" sz="32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acc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32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                          =−</m:t>
                      </m:r>
                      <m:nary>
                        <m:naryPr>
                          <m:chr m:val="∑"/>
                          <m:ctrlPr>
                            <a:rPr lang="en-GB" sz="3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≠</m:t>
                          </m:r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sSub>
                            <m:sSubPr>
                              <m:ctrlP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b>
                          </m:sSub>
                        </m:sup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GB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3200">
                                      <a:latin typeface="Cambria Math" panose="02040503050406030204" pitchFamily="18" charset="0"/>
                                    </a:rPr>
                                    <m:t>Ω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GB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3200" i="1"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en-GB" sz="32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GB" sz="3200" i="1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sSub>
                                    <m:sSubPr>
                                      <m:ctrlPr>
                                        <a:rPr lang="en-GB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3200" i="1"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en-GB" sz="3200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</m:sub>
                              </m:sSub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GB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3200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GB" sz="32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sub>
                              </m:sSub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{</m:t>
                              </m:r>
                              <m:sSub>
                                <m:sSubPr>
                                  <m:ctrlPr>
                                    <a:rPr lang="en-GB" sz="32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3200" i="1" dirty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e>
                                <m:sub>
                                  <m:r>
                                    <a:rPr lang="en-GB" sz="3200" i="1" dirty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  <m:r>
                                    <a:rPr lang="en-GB" sz="3200" i="1" dirty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GB" sz="3200" i="1" dirty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r>
                                    <a:rPr lang="en-GB" sz="3200" i="1" dirty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GB" sz="32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GB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GB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GB" sz="3200" i="1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GB" sz="32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r>
                                        <a:rPr lang="en-GB" sz="32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p>
                                  </m:sSubSup>
                                </m:e>
                              </m:d>
                              <m:sSub>
                                <m:sSubPr>
                                  <m:ctrlPr>
                                    <a:rPr lang="en-GB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3200">
                                      <a:latin typeface="Cambria Math" panose="02040503050406030204" pitchFamily="18" charset="0"/>
                                    </a:rPr>
                                    <m:t>∇</m:t>
                                  </m:r>
                                </m:e>
                                <m:sub>
                                  <m:sSubSup>
                                    <m:sSubSupPr>
                                      <m:ctrlPr>
                                        <a:rPr lang="en-GB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GB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GB" sz="3200" i="1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GB" sz="32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r>
                                        <a:rPr lang="en-GB" sz="32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p>
                                  </m:sSubSup>
                                </m:sub>
                              </m:sSub>
                              <m:sSub>
                                <m:sSubPr>
                                  <m:ctrlPr>
                                    <a:rPr lang="en-GB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32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GB" sz="3200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sub>
                              </m:sSub>
                            </m:e>
                          </m:nary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e>
                      </m:nary>
                    </m:oMath>
                  </m:oMathPara>
                </a14:m>
                <a:endParaRPr lang="en-GB" sz="3200" b="0" dirty="0"/>
              </a:p>
              <a:p>
                <a:pPr algn="ctr"/>
                <a:endParaRPr lang="en-GB" sz="3200" b="0" dirty="0"/>
              </a:p>
              <a:p>
                <a:pPr algn="ctr"/>
                <a:r>
                  <a:rPr lang="en-GB" sz="3200" b="0" dirty="0"/>
                  <a:t>   </a:t>
                </a:r>
                <a:endParaRPr lang="en-GB" sz="3200" dirty="0"/>
              </a:p>
            </p:txBody>
          </p:sp>
        </mc:Choice>
        <mc:Fallback xmlns="">
          <p:sp>
            <p:nvSpPr>
              <p:cNvPr id="2" name="Inhaltsplatzhalter 1">
                <a:extLst>
                  <a:ext uri="{FF2B5EF4-FFF2-40B4-BE49-F238E27FC236}">
                    <a16:creationId xmlns:a16="http://schemas.microsoft.com/office/drawing/2014/main" id="{13FC722A-C130-5AF8-555E-C246BBE6E5C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805656" y="1061497"/>
                <a:ext cx="10580688" cy="3835095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94DFE78-77E4-5496-4EEC-47800059A48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Deforming overlap force</a:t>
            </a:r>
            <a:endParaRPr lang="en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C2FD15D8-690F-074B-B673-6C32FC514B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10688" y="6097560"/>
            <a:ext cx="3820383" cy="402070"/>
          </a:xfrm>
        </p:spPr>
        <p:txBody>
          <a:bodyPr/>
          <a:lstStyle/>
          <a:p>
            <a:r>
              <a:rPr lang="en-GB" dirty="0"/>
              <a:t>1. DF model and dynamics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F7733608-4B37-A371-FA3E-918DF4181A51}"/>
                  </a:ext>
                </a:extLst>
              </p:cNvPr>
              <p:cNvSpPr txBox="1"/>
              <p:nvPr/>
            </p:nvSpPr>
            <p:spPr>
              <a:xfrm>
                <a:off x="1399308" y="4663045"/>
                <a:ext cx="10887693" cy="1368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DE" sz="32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acc>
                            <m:accPr>
                              <m:chr m:val="⃗"/>
                              <m:ctrlPr>
                                <a:rPr lang="en-GB" sz="32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GB" sz="32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w</m:t>
                              </m:r>
                            </m:e>
                          </m:acc>
                          <m:r>
                            <a:rPr lang="en-GB" sz="32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m:rPr>
                              <m:sty m:val="p"/>
                            </m:rPr>
                            <a:rPr lang="en-GB" sz="32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  <m:r>
                            <a:rPr lang="en-GB" sz="32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GB" sz="32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GB" sz="32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  <m:sup/>
                        <m:e>
                          <m:r>
                            <a:rPr lang="en-GB" sz="32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GB" sz="32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  <m:sub>
                              <m:r>
                                <a:rPr lang="en-GB" sz="3200" b="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𝑜𝑢𝑡</m:t>
                              </m:r>
                              <m:d>
                                <m:dPr>
                                  <m:ctrlPr>
                                    <a:rPr lang="en-GB" sz="3200" b="0" i="1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GB" sz="32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GB" sz="32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w</m:t>
                                      </m:r>
                                    </m:e>
                                  </m:acc>
                                </m:e>
                              </m:d>
                            </m:sub>
                          </m:sSub>
                          <m:d>
                            <m:dPr>
                              <m:ctrlPr>
                                <a:rPr lang="en-GB" sz="32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GB" sz="32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GB" sz="32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GB" sz="32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GB" sz="32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GB" sz="32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bSup>
                            </m:e>
                          </m:d>
                          <m:sSub>
                            <m:sSubPr>
                              <m:ctrlPr>
                                <a:rPr lang="en-GB" sz="32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sz="32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</m:e>
                            <m:sub>
                              <m:sSubSup>
                                <m:sSubSupPr>
                                  <m:ctrlPr>
                                    <a:rPr lang="en-GB" sz="32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GB" sz="32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GB" sz="32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GB" sz="32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GB" sz="32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bSup>
                            </m:sub>
                          </m:sSub>
                          <m:acc>
                            <m:accPr>
                              <m:chr m:val="⃗"/>
                              <m:ctrlPr>
                                <a:rPr lang="en-GB" sz="32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GB" sz="32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w</m:t>
                              </m:r>
                            </m:e>
                          </m:acc>
                          <m:r>
                            <a:rPr lang="en-GB" sz="32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sz="32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  <m:sub>
                              <m:r>
                                <a:rPr lang="en-GB" sz="3200" b="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  <m:d>
                                <m:dPr>
                                  <m:ctrlPr>
                                    <a:rPr lang="en-GB" sz="3200" i="1" dirty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GB" sz="32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GB" sz="32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w</m:t>
                                      </m:r>
                                    </m:e>
                                  </m:acc>
                                </m:e>
                              </m:d>
                            </m:sub>
                          </m:sSub>
                          <m:d>
                            <m:dPr>
                              <m:ctrlPr>
                                <a:rPr lang="en-GB" sz="32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GB" sz="32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GB" sz="32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GB" sz="32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GB" sz="32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GB" sz="32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bSup>
                            </m:e>
                          </m:d>
                          <m:sSub>
                            <m:sSubPr>
                              <m:ctrlPr>
                                <a:rPr lang="en-GB" sz="32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sz="32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</m:e>
                            <m:sub>
                              <m:sSubSup>
                                <m:sSubSupPr>
                                  <m:ctrlPr>
                                    <a:rPr lang="en-GB" sz="32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GB" sz="32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GB" sz="32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GB" sz="32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GB" sz="32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bSup>
                            </m:sub>
                          </m:sSub>
                          <m:acc>
                            <m:accPr>
                              <m:chr m:val="⃗"/>
                              <m:ctrlPr>
                                <a:rPr lang="en-GB" sz="32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GB" sz="32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w</m:t>
                              </m:r>
                            </m:e>
                          </m:acc>
                          <m:r>
                            <a:rPr lang="en-GB" sz="32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sSub>
                            <m:sSubPr>
                              <m:ctrlPr>
                                <a:rPr lang="en-GB" sz="32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sz="32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∇</m:t>
                              </m:r>
                            </m:e>
                            <m:sub>
                              <m:acc>
                                <m:accPr>
                                  <m:chr m:val="⃗"/>
                                  <m:ctrlPr>
                                    <a:rPr lang="en-GB" sz="32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32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w</m:t>
                                  </m:r>
                                </m:e>
                              </m:acc>
                            </m:sub>
                          </m:sSub>
                          <m:sSub>
                            <m:sSubPr>
                              <m:ctrlPr>
                                <a:rPr lang="en-GB" sz="32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GB" sz="32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sub>
                          </m:sSub>
                          <m:r>
                            <a:rPr lang="en-GB" sz="32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}</m:t>
                          </m:r>
                        </m:e>
                      </m:nary>
                    </m:oMath>
                  </m:oMathPara>
                </a14:m>
                <a:endParaRPr lang="en-DE" sz="320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F7733608-4B37-A371-FA3E-918DF4181A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9308" y="4663045"/>
                <a:ext cx="10887693" cy="136838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128762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3975A0-610F-2EFF-3901-89514009F1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391F75A-4C48-D270-896E-2A070DFA158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Application of deforming overlap force</a:t>
            </a:r>
            <a:endParaRPr lang="en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956CFEF5-3F60-C021-500D-5DF2B9AEE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1. DF model and dynamics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8FDCE719-34F5-E136-5793-C196E42745E4}"/>
                  </a:ext>
                </a:extLst>
              </p:cNvPr>
              <p:cNvSpPr txBox="1"/>
              <p:nvPr/>
            </p:nvSpPr>
            <p:spPr>
              <a:xfrm>
                <a:off x="1052511" y="2467884"/>
                <a:ext cx="4857221" cy="11508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GB" sz="28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GB" sz="2800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sSubSup>
                          <m:sSubSupPr>
                            <m:ctrlPr>
                              <a:rPr lang="en-GB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lang="en-GB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acc>
                          </m:e>
                          <m:sub>
                            <m:r>
                              <m:rPr>
                                <m:sty m:val="p"/>
                              </m:rPr>
                              <a:rPr lang="en-GB" sz="2800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j</m:t>
                            </m:r>
                          </m:sub>
                          <m:sup>
                            <m:r>
                              <m:rPr>
                                <m:sty m:val="p"/>
                              </m:rPr>
                              <a:rPr lang="en-GB" sz="2800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i</m:t>
                            </m:r>
                          </m:sup>
                        </m:sSubSup>
                      </m:num>
                      <m:den>
                        <m:r>
                          <a:rPr lang="en-GB" sz="28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GB" sz="280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2800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6.0∗</m:t>
                    </m:r>
                    <m:sSup>
                      <m:sSupPr>
                        <m:ctrlPr>
                          <a:rPr lang="en-GB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800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GB" sz="2800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GB" sz="280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sSubSup>
                      <m:sSubSupPr>
                        <m:ctrlPr>
                          <a:rPr lang="en-GB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28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GB" sz="2800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  <m:r>
                          <a:rPr lang="en-GB" sz="2800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28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d>
                          <m:dPr>
                            <m:ctrlPr>
                              <a:rPr lang="en-GB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GB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</m:e>
                            </m:acc>
                          </m:e>
                        </m:d>
                      </m:sup>
                    </m:sSubSup>
                    <m:r>
                      <a:rPr lang="en-GB" sz="280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GB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acc>
                    <m:r>
                      <a:rPr lang="en-GB" sz="280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DE" sz="28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3925E64D-F796-F203-9152-14D4BE8D4C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2511" y="2467884"/>
                <a:ext cx="4857221" cy="115082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Inhaltsplatzhalter 6" descr="Ein Bild, das Text, Diagramm, Screenshot enthält.&#10;&#10;KI-generierte Inhalte können fehlerhaft sein.">
            <a:extLst>
              <a:ext uri="{FF2B5EF4-FFF2-40B4-BE49-F238E27FC236}">
                <a16:creationId xmlns:a16="http://schemas.microsoft.com/office/drawing/2014/main" id="{FE9641BE-0FFF-7F64-59D9-6F889DECD17C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09" r="18991"/>
          <a:stretch>
            <a:fillRect/>
          </a:stretch>
        </p:blipFill>
        <p:spPr>
          <a:xfrm>
            <a:off x="5763490" y="992153"/>
            <a:ext cx="4821383" cy="5260631"/>
          </a:xfrm>
        </p:spPr>
      </p:pic>
    </p:spTree>
    <p:extLst>
      <p:ext uri="{BB962C8B-B14F-4D97-AF65-F5344CB8AC3E}">
        <p14:creationId xmlns:p14="http://schemas.microsoft.com/office/powerpoint/2010/main" val="14631844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E31411-FE87-C8CA-30A0-EDA1806FBE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6000745-D341-EFBB-92A7-E867DE9D40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The DF SDE</a:t>
            </a:r>
            <a:endParaRPr lang="en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53783555-761C-D4DF-8B97-E6DEF6D913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1. DF model and dynamics</a:t>
            </a:r>
            <a:endParaRPr lang="en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6E722E51-8820-2483-CBCA-E296CE9D9D15}"/>
                  </a:ext>
                </a:extLst>
              </p:cNvPr>
              <p:cNvSpPr txBox="1"/>
              <p:nvPr/>
            </p:nvSpPr>
            <p:spPr>
              <a:xfrm>
                <a:off x="763980" y="1236983"/>
                <a:ext cx="10489870" cy="39324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GB" sz="2800" dirty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  <a:t>We remember the DF SDE: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2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sSubSup>
                        <m:sSubSupPr>
                          <m:ctrlPr>
                            <a:rPr lang="en-GB" sz="3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⃗"/>
                              <m:ctrlPr>
                                <a:rPr lang="en-GB" sz="32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32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lang="en-GB" sz="3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GB" sz="3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  <m:d>
                        <m:dPr>
                          <m:ctrlPr>
                            <a:rPr lang="en-GB" sz="3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GB" sz="32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GB" sz="3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3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GB" sz="3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GB" sz="3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  <m:d>
                        <m:dPr>
                          <m:ctrlPr>
                            <a:rPr lang="en-GB" sz="3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GB" sz="32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32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acc>
                          <m:d>
                            <m:dPr>
                              <m:ctrlPr>
                                <a:rPr lang="en-GB" sz="32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32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  <m:r>
                        <a:rPr lang="en-GB" sz="32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𝑑𝑡</m:t>
                      </m:r>
                      <m:r>
                        <a:rPr lang="en-GB" sz="32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rad>
                        <m:radPr>
                          <m:degHide m:val="on"/>
                          <m:ctrlPr>
                            <a:rPr lang="en-GB" sz="3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GB" sz="3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GB" sz="3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rad>
                      <m:r>
                        <a:rPr lang="en-GB" sz="32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32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sSub>
                        <m:sSubPr>
                          <m:ctrlPr>
                            <a:rPr lang="en-GB" sz="3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GB" sz="32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32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acc>
                        </m:e>
                        <m:sub>
                          <m:r>
                            <a:rPr lang="en-GB" sz="3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32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32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sz="32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320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GB" sz="2800" dirty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  <a:t>Transition parameter: hardness </a:t>
                </a:r>
                <a14:m>
                  <m:oMath xmlns:m="http://schemas.openxmlformats.org/officeDocument/2006/math">
                    <m:r>
                      <a:rPr lang="en-GB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GB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∈[0,1]</m:t>
                    </m:r>
                  </m:oMath>
                </a14:m>
                <a:endParaRPr lang="en-GB" sz="2800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 xmlns:m="http://schemas.openxmlformats.org/officeDocument/2006/math">
                    <m:r>
                      <a:rPr lang="en-GB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GB" sz="2800" dirty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  <a:t> scales which interaction force is dominant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GB" sz="2800" dirty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  <a:t>Deterministic part: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3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3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GB" sz="3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GB" sz="3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  <m:d>
                        <m:dPr>
                          <m:ctrlPr>
                            <a:rPr lang="en-GB" sz="3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GB" sz="32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32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acc>
                        </m:e>
                      </m:d>
                      <m:r>
                        <a:rPr lang="en-GB" sz="3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GB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>
                            <m:sSubPr>
                              <m:ctrlPr>
                                <a:rPr lang="en-GB" sz="32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GB" sz="3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  <m:r>
                            <a:rPr lang="en-GB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d>
                            <m:dPr>
                              <m:ctrlPr>
                                <a:rPr lang="en-GB" sz="3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3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sup>
                      </m:sSubSup>
                      <m:d>
                        <m:dPr>
                          <m:ctrlPr>
                            <a:rPr lang="en-GB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3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GB" sz="3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GB" sz="3200" b="0" i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GB" sz="3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>
                            <m:sSubPr>
                              <m:ctrlPr>
                                <a:rPr lang="en-GB" sz="32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GB" sz="3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sub>
                          </m:sSub>
                          <m:r>
                            <a:rPr lang="en-GB" sz="3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sz="3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d>
                            <m:dPr>
                              <m:ctrlPr>
                                <a:rPr lang="en-GB" sz="32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3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d>
                        </m:sup>
                      </m:sSubSup>
                      <m:d>
                        <m:dPr>
                          <m:ctrlPr>
                            <a:rPr lang="en-GB" sz="3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32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GB" sz="32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GB" sz="3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GB" sz="3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>
                            <m:sSubPr>
                              <m:ctrlPr>
                                <a:rPr lang="en-GB" sz="32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GB" sz="3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sub>
                          </m:sSub>
                          <m:r>
                            <a:rPr lang="en-GB" sz="3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sz="3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d>
                            <m:dPr>
                              <m:ctrlPr>
                                <a:rPr lang="en-GB" sz="32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3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</m:d>
                        </m:sup>
                      </m:sSubSup>
                      <m:d>
                        <m:dPr>
                          <m:ctrlPr>
                            <a:rPr lang="en-GB" sz="3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32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GB" sz="32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sz="320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3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sSub>
                        <m:sSubPr>
                          <m:ctrlPr>
                            <a:rPr lang="en-GB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acc>
                            <m:accPr>
                              <m:chr m:val="̅"/>
                              <m:ctrlPr>
                                <a:rPr lang="en-GB" sz="3200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3200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</m:acc>
                        </m:sub>
                      </m:sSub>
                      <m:sSubSup>
                        <m:sSubSupPr>
                          <m:ctrlPr>
                            <a:rPr lang="en-GB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d>
                            <m:dPr>
                              <m:ctrlPr>
                                <a:rPr lang="en-GB" sz="3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̅"/>
                                  <m:ctrlPr>
                                    <a:rPr lang="en-GB" sz="32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32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𝑂</m:t>
                                  </m:r>
                                </m:e>
                              </m:acc>
                            </m:e>
                          </m:d>
                        </m:sup>
                      </m:sSubSup>
                      <m:r>
                        <a:rPr lang="en-GB" sz="3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GB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acc>
                      <m:r>
                        <a:rPr lang="en-GB" sz="3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GB" sz="32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3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32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GB" sz="3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−1)</m:t>
                      </m:r>
                      <m:sSubSup>
                        <m:sSubSupPr>
                          <m:ctrlPr>
                            <a:rPr lang="en-GB" sz="3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>
                            <m:sSubPr>
                              <m:ctrlPr>
                                <a:rPr lang="en-GB" sz="32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acc>
                                <m:accPr>
                                  <m:chr m:val="̂"/>
                                  <m:ctrlPr>
                                    <a:rPr lang="en-GB" sz="3200" i="1" dirty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3200" i="1" dirty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𝑂</m:t>
                                  </m:r>
                                </m:e>
                              </m:acc>
                            </m:sub>
                          </m:sSub>
                          <m:r>
                            <a:rPr lang="en-GB" sz="3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sz="3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3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3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d>
                            <m:dPr>
                              <m:ctrlPr>
                                <a:rPr lang="en-GB" sz="32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GB" sz="3200" b="0" i="1" dirty="0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3200" b="0" i="1" dirty="0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𝑂</m:t>
                                  </m:r>
                                </m:e>
                              </m:acc>
                            </m:e>
                          </m:d>
                        </m:sup>
                      </m:sSubSup>
                      <m:r>
                        <a:rPr lang="en-GB" sz="32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GB" sz="3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3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acc>
                      <m:r>
                        <a:rPr lang="en-GB" sz="32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3200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6E722E51-8820-2483-CBCA-E296CE9D9D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980" y="1236983"/>
                <a:ext cx="10489870" cy="3932487"/>
              </a:xfrm>
              <a:prstGeom prst="rect">
                <a:avLst/>
              </a:prstGeom>
              <a:blipFill>
                <a:blip r:embed="rId2"/>
                <a:stretch>
                  <a:fillRect l="-1046" t="-170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3D8BF1D5-F183-851C-8488-C039456EE4A8}"/>
                  </a:ext>
                </a:extLst>
              </p:cNvPr>
              <p:cNvSpPr txBox="1"/>
              <p:nvPr/>
            </p:nvSpPr>
            <p:spPr>
              <a:xfrm>
                <a:off x="384958" y="5169470"/>
                <a:ext cx="11422083" cy="8414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60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en-GB" sz="260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GB" sz="260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=1…</m:t>
                      </m:r>
                      <m:r>
                        <m:rPr>
                          <m:nor/>
                        </m:rPr>
                        <a:rPr lang="en-GB" sz="2600" dirty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GB" sz="2600" dirty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hard</m:t>
                      </m:r>
                      <m:r>
                        <m:rPr>
                          <m:nor/>
                        </m:rPr>
                        <a:rPr lang="en-GB" sz="2600" dirty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GB" sz="2600" dirty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DF</m:t>
                      </m:r>
                      <m:r>
                        <m:rPr>
                          <m:nor/>
                        </m:rPr>
                        <a:rPr lang="en-GB" sz="2600" dirty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GB" sz="2600" dirty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Model</m:t>
                      </m:r>
                      <m:r>
                        <m:rPr>
                          <m:nor/>
                        </m:rPr>
                        <a:rPr lang="en-GB" sz="2600" dirty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sz="2600" dirty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en-GB" sz="260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GB" sz="260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600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600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2600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GB" sz="260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  <m:r>
                        <m:rPr>
                          <m:nor/>
                        </m:rPr>
                        <a:rPr lang="en-GB" sz="2600" dirty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GB" sz="2600" b="0" i="0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mid</m:t>
                      </m:r>
                      <m:r>
                        <m:rPr>
                          <m:nor/>
                        </m:rPr>
                        <a:rPr lang="en-GB" sz="2600" b="0" i="0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GB" sz="2600" dirty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DF</m:t>
                      </m:r>
                      <m:r>
                        <m:rPr>
                          <m:nor/>
                        </m:rPr>
                        <a:rPr lang="en-GB" sz="2600" dirty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GB" sz="2600" dirty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Model</m:t>
                      </m:r>
                      <m:r>
                        <m:rPr>
                          <m:nor/>
                        </m:rPr>
                        <a:rPr lang="en-GB" sz="2600" dirty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,   </m:t>
                      </m:r>
                      <m:r>
                        <a:rPr lang="en-GB" sz="260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GB" sz="260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=0…</m:t>
                      </m:r>
                      <m:r>
                        <m:rPr>
                          <m:nor/>
                        </m:rPr>
                        <a:rPr lang="en-GB" sz="2600" dirty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GB" sz="2600" b="0" i="0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soft</m:t>
                      </m:r>
                      <m:r>
                        <m:rPr>
                          <m:nor/>
                        </m:rPr>
                        <a:rPr lang="en-GB" sz="2600" b="0" i="0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GB" sz="2600" dirty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DF</m:t>
                      </m:r>
                      <m:r>
                        <m:rPr>
                          <m:nor/>
                        </m:rPr>
                        <a:rPr lang="en-GB" sz="2600" dirty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GB" sz="2600" dirty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Model</m:t>
                      </m:r>
                    </m:oMath>
                  </m:oMathPara>
                </a14:m>
                <a:endParaRPr lang="en-DE" sz="2600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3D8BF1D5-F183-851C-8488-C039456EE4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958" y="5169470"/>
                <a:ext cx="11422083" cy="84144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691927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5DCC80-ECB0-175D-4F75-5220A92E2D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158D74D-B08F-E944-9DC4-9E5515A67A0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Resulting dynamics – hard DF model</a:t>
            </a:r>
            <a:endParaRPr lang="en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E8640FE8-859D-B39F-EDE1-FFF3678A9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1. DF model and dynamics</a:t>
            </a:r>
            <a:endParaRPr lang="en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E79091D1-AA23-10D7-69A6-1535DEF72F5A}"/>
                  </a:ext>
                </a:extLst>
              </p:cNvPr>
              <p:cNvSpPr txBox="1"/>
              <p:nvPr/>
            </p:nvSpPr>
            <p:spPr>
              <a:xfrm>
                <a:off x="1139596" y="2424341"/>
                <a:ext cx="4121173" cy="24790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GB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GB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GB" sz="280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GB" sz="28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GB" sz="2800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sSubSup>
                          <m:sSubSupPr>
                            <m:ctrlPr>
                              <a:rPr lang="en-GB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lang="en-GB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acc>
                          </m:e>
                          <m:sub>
                            <m:r>
                              <m:rPr>
                                <m:sty m:val="p"/>
                              </m:rPr>
                              <a:rPr lang="en-GB" sz="2800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j</m:t>
                            </m:r>
                          </m:sub>
                          <m:sup>
                            <m:r>
                              <m:rPr>
                                <m:sty m:val="p"/>
                              </m:rPr>
                              <a:rPr lang="en-GB" sz="2800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i</m:t>
                            </m:r>
                          </m:sup>
                        </m:sSubSup>
                      </m:num>
                      <m:den>
                        <m:r>
                          <a:rPr lang="en-GB" sz="28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GB" sz="280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GB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𝑭</m:t>
                        </m:r>
                      </m:e>
                      <m:sub>
                        <m:r>
                          <a:rPr lang="en-GB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GB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bSup>
                    <m:d>
                      <m:dPr>
                        <m:ctrlPr>
                          <a:rPr lang="en-GB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GB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acc>
                        <m:d>
                          <m:dPr>
                            <m:ctrlPr>
                              <a:rPr lang="en-GB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</m:oMath>
                </a14:m>
                <a:endParaRPr lang="en-GB" sz="2800" dirty="0">
                  <a:solidFill>
                    <a:schemeClr val="accent1"/>
                  </a:solidFill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sz="2800" dirty="0">
                    <a:solidFill>
                      <a:schemeClr val="accent1"/>
                    </a:solidFill>
                  </a:rPr>
                  <a:t>No cell deformation</a:t>
                </a:r>
                <a:endParaRPr lang="en-DE" sz="2800" dirty="0">
                  <a:solidFill>
                    <a:schemeClr val="accent1"/>
                  </a:solidFill>
                </a:endParaRPr>
              </a:p>
            </p:txBody>
          </p:sp>
        </mc:Choice>
        <mc:Fallback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E79091D1-AA23-10D7-69A6-1535DEF72F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9596" y="2424341"/>
                <a:ext cx="4121173" cy="2479077"/>
              </a:xfrm>
              <a:prstGeom prst="rect">
                <a:avLst/>
              </a:prstGeom>
              <a:blipFill>
                <a:blip r:embed="rId2"/>
                <a:stretch>
                  <a:fillRect l="-2663" b="-6158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Inhaltsplatzhalter 5" descr="Ein Bild, das Text, Diagramm, Screenshot enthält.&#10;&#10;KI-generierte Inhalte können fehlerhaft sein.">
            <a:extLst>
              <a:ext uri="{FF2B5EF4-FFF2-40B4-BE49-F238E27FC236}">
                <a16:creationId xmlns:a16="http://schemas.microsoft.com/office/drawing/2014/main" id="{0610B5C9-BDE7-B8F8-5014-49C2F568E3C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91" r="18809"/>
          <a:stretch>
            <a:fillRect/>
          </a:stretch>
        </p:blipFill>
        <p:spPr>
          <a:xfrm>
            <a:off x="5643370" y="997806"/>
            <a:ext cx="4816201" cy="5254978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854324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7FA562-074C-8B83-D4CC-BF7A47F7BF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87551D8-04A2-67D5-A3E8-8E0389761A0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Resulting dynamics – mid DF model</a:t>
            </a:r>
            <a:endParaRPr lang="en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710F1FB2-BC60-0790-4683-0B4F62760B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1. DF model and dynamics</a:t>
            </a:r>
            <a:endParaRPr lang="en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7F2CAF01-3F30-C3C0-F65B-C479B0841B10}"/>
                  </a:ext>
                </a:extLst>
              </p:cNvPr>
              <p:cNvSpPr txBox="1"/>
              <p:nvPr/>
            </p:nvSpPr>
            <p:spPr>
              <a:xfrm>
                <a:off x="874711" y="1527870"/>
                <a:ext cx="4360250" cy="37717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GB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GB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=0.5</m:t>
                    </m:r>
                  </m:oMath>
                </a14:m>
                <a:endParaRPr lang="en-GB" sz="280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GB" sz="28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GB" sz="2800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sSubSup>
                          <m:sSubSupPr>
                            <m:ctrlPr>
                              <a:rPr lang="en-GB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lang="en-GB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acc>
                          </m:e>
                          <m:sub>
                            <m:r>
                              <m:rPr>
                                <m:sty m:val="p"/>
                              </m:rPr>
                              <a:rPr lang="en-GB" sz="2800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j</m:t>
                            </m:r>
                          </m:sub>
                          <m:sup>
                            <m:r>
                              <m:rPr>
                                <m:sty m:val="p"/>
                              </m:rPr>
                              <a:rPr lang="en-GB" sz="2800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i</m:t>
                            </m:r>
                          </m:sup>
                        </m:sSubSup>
                      </m:num>
                      <m:den>
                        <m:r>
                          <a:rPr lang="en-GB" sz="28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GB" sz="280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GB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𝑭</m:t>
                        </m:r>
                      </m:e>
                      <m:sub>
                        <m:r>
                          <a:rPr lang="en-GB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GB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bSup>
                    <m:d>
                      <m:dPr>
                        <m:ctrlPr>
                          <a:rPr lang="en-GB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GB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acc>
                        <m:d>
                          <m:dPr>
                            <m:ctrlPr>
                              <a:rPr lang="en-GB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</m:oMath>
                </a14:m>
                <a:endParaRPr lang="en-GB" sz="2800" dirty="0">
                  <a:solidFill>
                    <a:schemeClr val="accent1"/>
                  </a:solidFill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sz="2800" dirty="0">
                    <a:solidFill>
                      <a:schemeClr val="accent1"/>
                    </a:solidFill>
                  </a:rPr>
                  <a:t>Small change of shape gets recovered in four time steps</a:t>
                </a:r>
                <a:endParaRPr lang="en-DE" sz="2800" dirty="0">
                  <a:solidFill>
                    <a:schemeClr val="accent1"/>
                  </a:solidFill>
                </a:endParaRPr>
              </a:p>
            </p:txBody>
          </p:sp>
        </mc:Choice>
        <mc:Fallback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7F2CAF01-3F30-C3C0-F65B-C479B0841B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711" y="1527870"/>
                <a:ext cx="4360250" cy="3771738"/>
              </a:xfrm>
              <a:prstGeom prst="rect">
                <a:avLst/>
              </a:prstGeom>
              <a:blipFill>
                <a:blip r:embed="rId2"/>
                <a:stretch>
                  <a:fillRect l="-2514" r="-978" b="-3722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Inhaltsplatzhalter 6" descr="Ein Bild, das Text, Diagramm, Screenshot enthält.&#10;&#10;KI-generierte Inhalte können fehlerhaft sein.">
            <a:extLst>
              <a:ext uri="{FF2B5EF4-FFF2-40B4-BE49-F238E27FC236}">
                <a16:creationId xmlns:a16="http://schemas.microsoft.com/office/drawing/2014/main" id="{5029C083-9395-794B-AE58-81942DDD04AF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12" r="19234"/>
          <a:stretch>
            <a:fillRect/>
          </a:stretch>
        </p:blipFill>
        <p:spPr>
          <a:xfrm>
            <a:off x="5525984" y="938048"/>
            <a:ext cx="4726380" cy="5203526"/>
          </a:xfrm>
        </p:spPr>
      </p:pic>
    </p:spTree>
    <p:extLst>
      <p:ext uri="{BB962C8B-B14F-4D97-AF65-F5344CB8AC3E}">
        <p14:creationId xmlns:p14="http://schemas.microsoft.com/office/powerpoint/2010/main" val="347710842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D49266-8BA7-D3BD-048C-0842924863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069FD02-A1DB-88A4-1AEA-52A82CDDDD5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Resulting dynamics – soft DF model</a:t>
            </a:r>
            <a:endParaRPr lang="en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015F926F-B24A-E6CD-6B16-5A10D54128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1. DF model and dynamics</a:t>
            </a:r>
            <a:endParaRPr lang="en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9E67BB7D-A146-0B94-020D-A0AD548148A5}"/>
                  </a:ext>
                </a:extLst>
              </p:cNvPr>
              <p:cNvSpPr txBox="1"/>
              <p:nvPr/>
            </p:nvSpPr>
            <p:spPr>
              <a:xfrm>
                <a:off x="874711" y="1370522"/>
                <a:ext cx="4101050" cy="37717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GB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GB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GB" sz="280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GB" sz="28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GB" sz="2800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sSubSup>
                          <m:sSubSupPr>
                            <m:ctrlPr>
                              <a:rPr lang="en-GB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lang="en-GB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acc>
                          </m:e>
                          <m:sub>
                            <m:r>
                              <m:rPr>
                                <m:sty m:val="p"/>
                              </m:rPr>
                              <a:rPr lang="en-GB" sz="2800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j</m:t>
                            </m:r>
                          </m:sub>
                          <m:sup>
                            <m:r>
                              <m:rPr>
                                <m:sty m:val="p"/>
                              </m:rPr>
                              <a:rPr lang="en-GB" sz="2800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i</m:t>
                            </m:r>
                          </m:sup>
                        </m:sSubSup>
                      </m:num>
                      <m:den>
                        <m:r>
                          <a:rPr lang="en-GB" sz="28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GB" sz="280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GB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𝑭</m:t>
                        </m:r>
                      </m:e>
                      <m:sub>
                        <m:r>
                          <a:rPr lang="en-GB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GB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bSup>
                    <m:d>
                      <m:dPr>
                        <m:ctrlPr>
                          <a:rPr lang="en-GB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GB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acc>
                        <m:d>
                          <m:dPr>
                            <m:ctrlPr>
                              <a:rPr lang="en-GB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</m:oMath>
                </a14:m>
                <a:endParaRPr lang="en-GB" sz="2800" dirty="0">
                  <a:solidFill>
                    <a:schemeClr val="accent1"/>
                  </a:solidFill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sz="2800" dirty="0">
                    <a:solidFill>
                      <a:schemeClr val="accent1"/>
                    </a:solidFill>
                  </a:rPr>
                  <a:t>Interplay overlap degeneration </a:t>
                </a:r>
                <a14:m>
                  <m:oMath xmlns:m="http://schemas.openxmlformats.org/officeDocument/2006/math">
                    <m:r>
                      <a:rPr lang="en-GB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↔</m:t>
                    </m:r>
                  </m:oMath>
                </a14:m>
                <a:r>
                  <a:rPr lang="en-GB" sz="2800" dirty="0">
                    <a:solidFill>
                      <a:schemeClr val="accent1"/>
                    </a:solidFill>
                  </a:rPr>
                  <a:t> shape recovery</a:t>
                </a:r>
                <a:endParaRPr lang="en-DE" sz="2800" dirty="0">
                  <a:solidFill>
                    <a:schemeClr val="accent1"/>
                  </a:solidFill>
                </a:endParaRPr>
              </a:p>
            </p:txBody>
          </p:sp>
        </mc:Choice>
        <mc:Fallback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9E67BB7D-A146-0B94-020D-A0AD548148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711" y="1370522"/>
                <a:ext cx="4101050" cy="3771738"/>
              </a:xfrm>
              <a:prstGeom prst="rect">
                <a:avLst/>
              </a:prstGeom>
              <a:blipFill>
                <a:blip r:embed="rId2"/>
                <a:stretch>
                  <a:fillRect l="-2675" b="-355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Inhaltsplatzhalter 5" descr="Ein Bild, das Text, Diagramm, Screenshot enthält.&#10;&#10;KI-generierte Inhalte können fehlerhaft sein.">
            <a:extLst>
              <a:ext uri="{FF2B5EF4-FFF2-40B4-BE49-F238E27FC236}">
                <a16:creationId xmlns:a16="http://schemas.microsoft.com/office/drawing/2014/main" id="{B6BCF6C5-442C-BF57-3AC7-C3EA02A9C3C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94" r="19902"/>
          <a:stretch>
            <a:fillRect/>
          </a:stretch>
        </p:blipFill>
        <p:spPr>
          <a:xfrm>
            <a:off x="5498275" y="955951"/>
            <a:ext cx="4694989" cy="5242582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9979931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143D55-8EF8-44A6-D03C-99E56AFFFC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7B7F32A-1E4C-6524-6356-4C518052E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7" name="Inhaltsplatzhalter 6" descr="Ein Bild, das Text, Diagramm, Reihe enthält.&#10;&#10;KI-generierte Inhalte können fehlerhaft sein.">
            <a:extLst>
              <a:ext uri="{FF2B5EF4-FFF2-40B4-BE49-F238E27FC236}">
                <a16:creationId xmlns:a16="http://schemas.microsoft.com/office/drawing/2014/main" id="{F751AA05-93C7-BC55-18C9-216A0DD5D488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6316" y="1484313"/>
            <a:ext cx="6517480" cy="4344987"/>
          </a:xfrm>
        </p:spPr>
      </p:pic>
    </p:spTree>
    <p:extLst>
      <p:ext uri="{BB962C8B-B14F-4D97-AF65-F5344CB8AC3E}">
        <p14:creationId xmlns:p14="http://schemas.microsoft.com/office/powerpoint/2010/main" val="6714506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033F1015-8A0F-082C-D181-73DD4D56F475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874711" y="1774816"/>
                <a:ext cx="4784409" cy="3776692"/>
              </a:xfrm>
            </p:spPr>
            <p:txBody>
              <a:bodyPr anchor="t"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sz="2400" b="0" dirty="0"/>
                  <a:t>A DF cell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</m:oMath>
                </a14:m>
                <a:r>
                  <a:rPr lang="en-GB" baseline="-25000" dirty="0"/>
                  <a:t>1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,…,</m:t>
                    </m:r>
                    <m:acc>
                      <m:accPr>
                        <m:chr m:val="⃗"/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</m:oMath>
                </a14:m>
                <a:r>
                  <a:rPr lang="en-GB" sz="2400" b="0" i="1" baseline="-25000" dirty="0">
                    <a:latin typeface="Cambria Math" panose="02040503050406030204" pitchFamily="18" charset="0"/>
                  </a:rPr>
                  <a:t>Nv</a:t>
                </a:r>
                <a:r>
                  <a:rPr lang="en-GB" sz="2400" b="0" i="1" dirty="0">
                    <a:latin typeface="Cambria Math" panose="02040503050406030204" pitchFamily="18" charset="0"/>
                  </a:rPr>
                  <a:t>) </a:t>
                </a:r>
                <a:r>
                  <a:rPr lang="en-GB" dirty="0"/>
                  <a:t>is given by an ordered sequenc</a:t>
                </a:r>
                <a:r>
                  <a:rPr lang="en-GB" sz="2400" dirty="0"/>
                  <a:t>e of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𝑁𝑣</m:t>
                    </m:r>
                  </m:oMath>
                </a14:m>
                <a:r>
                  <a:rPr lang="en-GB" sz="2400" dirty="0"/>
                  <a:t> two-dimensional vertices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GB" sz="2400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GB" sz="2400" b="0" i="1" dirty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GB" sz="2400" b="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GB"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GB">
                            <a:latin typeface="Cambria Math" panose="02040503050406030204" pitchFamily="18" charset="0"/>
                          </a:rPr>
                          <m:t>j</m:t>
                        </m:r>
                      </m:sub>
                      <m:sup>
                        <m:r>
                          <a:rPr lang="en-GB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GB">
                            <a:latin typeface="Cambria Math" panose="02040503050406030204" pitchFamily="18" charset="0"/>
                          </a:rPr>
                          <m:t>x</m:t>
                        </m:r>
                      </m:sup>
                    </m:sSubSup>
                    <m:r>
                      <a:rPr lang="en-GB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GB">
                            <a:latin typeface="Cambria Math" panose="02040503050406030204" pitchFamily="18" charset="0"/>
                          </a:rPr>
                          <m:t>j</m:t>
                        </m:r>
                      </m:sub>
                      <m:sup>
                        <m:r>
                          <a:rPr lang="en-GB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𝑦</m:t>
                        </m:r>
                      </m:sup>
                    </m:sSubSup>
                    <m:r>
                      <a:rPr lang="en-GB">
                        <a:latin typeface="Cambria Math" panose="02040503050406030204" pitchFamily="18" charset="0"/>
                      </a:rPr>
                      <m:t>), </m:t>
                    </m:r>
                  </m:oMath>
                </a14:m>
                <a:r>
                  <a:rPr lang="en-GB" sz="2400" dirty="0"/>
                  <a:t>such that the resulting polygon is simple and positively orientated</a:t>
                </a:r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033F1015-8A0F-082C-D181-73DD4D56F47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874711" y="1774816"/>
                <a:ext cx="4784409" cy="3776692"/>
              </a:xfrm>
              <a:blipFill>
                <a:blip r:embed="rId2"/>
                <a:stretch>
                  <a:fillRect l="-3567" t="-3548" r="-4968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8CB4283-7F7D-8776-3062-F1779065C3A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Discrete form (DF) cell </a:t>
            </a:r>
          </a:p>
          <a:p>
            <a:r>
              <a:rPr lang="en-GB" dirty="0"/>
              <a:t> </a:t>
            </a:r>
            <a:endParaRPr lang="en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574BC42-3363-9677-2F37-E3C54969FA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1. DF model and dynamics</a:t>
            </a:r>
            <a:endParaRPr lang="en-DE" dirty="0"/>
          </a:p>
        </p:txBody>
      </p:sp>
      <p:pic>
        <p:nvPicPr>
          <p:cNvPr id="6" name="Grafik 5" descr="Ein Bild, das Diagramm, Screenshot, Text, Reihe enthält.&#10;&#10;KI-generierte Inhalte können fehlerhaft sein.">
            <a:extLst>
              <a:ext uri="{FF2B5EF4-FFF2-40B4-BE49-F238E27FC236}">
                <a16:creationId xmlns:a16="http://schemas.microsoft.com/office/drawing/2014/main" id="{C898F724-4FE0-0B4A-0CCF-DB37F1DD9AD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4458" y="1830696"/>
            <a:ext cx="4146547" cy="3776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52488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36064B-CA18-4A4D-AF14-5F99C6E09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Inhaltsplatzhalter 4" descr="Ein Bild, das Text, Screenshot, Diagramm, Reihe enthält.&#10;&#10;KI-generierte Inhalte können fehlerhaft sein.">
            <a:extLst>
              <a:ext uri="{FF2B5EF4-FFF2-40B4-BE49-F238E27FC236}">
                <a16:creationId xmlns:a16="http://schemas.microsoft.com/office/drawing/2014/main" id="{A9523A2F-09A6-3B8D-FB95-02B73F8A63C2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1001" y="1484313"/>
            <a:ext cx="4888110" cy="4344987"/>
          </a:xfrm>
        </p:spPr>
      </p:pic>
    </p:spTree>
    <p:extLst>
      <p:ext uri="{BB962C8B-B14F-4D97-AF65-F5344CB8AC3E}">
        <p14:creationId xmlns:p14="http://schemas.microsoft.com/office/powerpoint/2010/main" val="30258809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B738D0-5EF9-C9A1-2C51-FC5DAC0DA3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61ADB95D-F934-9550-1084-59CE0FFCCC3D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874711" y="1774816"/>
                <a:ext cx="7192329" cy="3776692"/>
              </a:xfrm>
            </p:spPr>
            <p:txBody>
              <a:bodyPr anchor="ctr"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sz="2400" b="0" dirty="0"/>
                  <a:t>Cell system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acc>
                  </m:oMath>
                </a14:m>
                <a:r>
                  <a:rPr lang="en-GB" i="1" dirty="0">
                    <a:latin typeface="Cambria Math" panose="02040503050406030204" pitchFamily="18" charset="0"/>
                  </a:rPr>
                  <a:t> = 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GB" i="1">
                        <a:latin typeface="Cambria Math" panose="02040503050406030204" pitchFamily="18" charset="0"/>
                      </a:rPr>
                      <m:t>,…,</m:t>
                    </m:r>
                    <m:sSubSup>
                      <m:sSubSup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𝑁𝑐</m:t>
                        </m:r>
                      </m:sup>
                    </m:sSubSup>
                    <m:r>
                      <a:rPr lang="en-GB" i="1">
                        <a:latin typeface="Cambria Math" panose="02040503050406030204" pitchFamily="18" charset="0"/>
                      </a:rPr>
                      <m:t>)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𝑤𝑖𝑡h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𝑁𝑐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GB" i="1" smtClean="0">
                        <a:latin typeface="Cambria Math" panose="02040503050406030204" pitchFamily="18" charset="0"/>
                      </a:rPr>
                      <m:t>ℕ</m:t>
                    </m:r>
                  </m:oMath>
                </a14:m>
                <a:r>
                  <a:rPr lang="en-GB" dirty="0"/>
                  <a:t> cells </a:t>
                </a:r>
                <a:endParaRPr lang="en-GB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dirty="0"/>
                  <a:t>Each cell has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ℕ</m:t>
                    </m:r>
                  </m:oMath>
                </a14:m>
                <a:r>
                  <a:rPr lang="en-GB" sz="2400" dirty="0"/>
                  <a:t> vertices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GB" i="1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  <m:r>
                      <a:rPr lang="en-GB" i="1">
                        <a:latin typeface="Cambria Math" panose="02040503050406030204" pitchFamily="18" charset="0"/>
                      </a:rPr>
                      <m:t>=(</m:t>
                    </m:r>
                    <m:sSubSup>
                      <m:sSubSup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⃗"/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GB" i="1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bSup>
                    <m:r>
                      <a:rPr lang="en-GB" i="1">
                        <a:latin typeface="Cambria Math" panose="02040503050406030204" pitchFamily="18" charset="0"/>
                      </a:rPr>
                      <m:t>,…,</m:t>
                    </m:r>
                    <m:sSubSup>
                      <m:sSubSup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⃗"/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𝑁𝑣</m:t>
                        </m:r>
                      </m:sub>
                      <m:sup>
                        <m:r>
                          <a:rPr lang="en-GB" i="1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bSup>
                  </m:oMath>
                </a14:m>
                <a:r>
                  <a:rPr lang="en-GB" i="1" dirty="0">
                    <a:latin typeface="Cambria Math" panose="02040503050406030204" pitchFamily="18" charset="0"/>
                  </a:rPr>
                  <a:t>) </a:t>
                </a:r>
                <a:r>
                  <a:rPr lang="en-GB" dirty="0">
                    <a:latin typeface="Cambria Math" panose="02040503050406030204" pitchFamily="18" charset="0"/>
                  </a:rPr>
                  <a:t>and a desired shape given by the desired states</a:t>
                </a:r>
              </a:p>
              <a:p>
                <a:pPr marL="594900" lvl="2" indent="-342900">
                  <a:buFont typeface="Arial" panose="020B0604020202020204" pitchFamily="34" charset="0"/>
                  <a:buChar char="•"/>
                </a:pPr>
                <a:r>
                  <a:rPr lang="en-GB" sz="2200" dirty="0">
                    <a:latin typeface="Cambria Math" panose="02040503050406030204" pitchFamily="18" charset="0"/>
                  </a:rPr>
                  <a:t>cell area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2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GB" sz="22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GB" sz="2200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GB" sz="2200" i="1">
                        <a:latin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GB" sz="2200" dirty="0">
                    <a:latin typeface="Cambria Math" panose="02040503050406030204" pitchFamily="18" charset="0"/>
                  </a:rPr>
                  <a:t>, </a:t>
                </a:r>
              </a:p>
              <a:p>
                <a:pPr marL="594900" lvl="2" indent="-342900">
                  <a:buFont typeface="Arial" panose="020B0604020202020204" pitchFamily="34" charset="0"/>
                  <a:buChar char="•"/>
                </a:pPr>
                <a:r>
                  <a:rPr lang="en-GB" sz="2200" dirty="0">
                    <a:latin typeface="Cambria Math" panose="02040503050406030204" pitchFamily="18" charset="0"/>
                  </a:rPr>
                  <a:t>length of all edges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2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GB" sz="22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GB" sz="2200" b="0" i="1" smtClean="0">
                        <a:latin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GB" sz="2200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2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200" i="1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GB" sz="2200" b="0" i="1" smtClean="0">
                            <a:latin typeface="Cambria Math" panose="02040503050406030204" pitchFamily="18" charset="0"/>
                          </a:rPr>
                          <m:t>𝑁𝑣</m:t>
                        </m:r>
                      </m:sup>
                    </m:sSup>
                  </m:oMath>
                </a14:m>
                <a:r>
                  <a:rPr lang="en-GB" sz="2200" dirty="0">
                    <a:latin typeface="Cambria Math" panose="02040503050406030204" pitchFamily="18" charset="0"/>
                  </a:rPr>
                  <a:t>,</a:t>
                </a:r>
              </a:p>
              <a:p>
                <a:pPr marL="594900" lvl="2" indent="-342900">
                  <a:buFont typeface="Arial" panose="020B0604020202020204" pitchFamily="34" charset="0"/>
                  <a:buChar char="•"/>
                </a:pPr>
                <a:r>
                  <a:rPr lang="en-GB" sz="2200" dirty="0">
                    <a:latin typeface="Cambria Math" panose="02040503050406030204" pitchFamily="18" charset="0"/>
                  </a:rPr>
                  <a:t>interior angles at all vertices</a:t>
                </a:r>
                <a:r>
                  <a:rPr lang="en-GB" sz="22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2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GB" sz="2200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GB" sz="2200" i="1">
                        <a:latin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GB" sz="2200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200" i="1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GB" sz="2200" i="1">
                            <a:latin typeface="Cambria Math" panose="02040503050406030204" pitchFamily="18" charset="0"/>
                          </a:rPr>
                          <m:t>𝑁𝑣</m:t>
                        </m:r>
                      </m:sup>
                    </m:sSup>
                  </m:oMath>
                </a14:m>
                <a:r>
                  <a:rPr lang="en-GB" sz="2200" dirty="0">
                    <a:latin typeface="Cambria Math" panose="020405030504060302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61ADB95D-F934-9550-1084-59CE0FFCCC3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874711" y="1774816"/>
                <a:ext cx="7192329" cy="3776692"/>
              </a:xfrm>
              <a:blipFill>
                <a:blip r:embed="rId2"/>
                <a:stretch>
                  <a:fillRect l="-237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platzhalter 3">
            <a:extLst>
              <a:ext uri="{FF2B5EF4-FFF2-40B4-BE49-F238E27FC236}">
                <a16:creationId xmlns:a16="http://schemas.microsoft.com/office/drawing/2014/main" id="{1D9BD608-A6BA-9368-3783-30575C5D123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DF simulation</a:t>
            </a:r>
          </a:p>
          <a:p>
            <a:r>
              <a:rPr lang="en-GB" dirty="0"/>
              <a:t> </a:t>
            </a:r>
            <a:endParaRPr lang="en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80F22E0-444A-4C4A-09CE-1FA695C782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1. DF model and dynamics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188185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52DC9A-575D-9F11-3495-94507A206C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8DBFA968-4EB3-9968-A515-2E391A7AF401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859630" y="1917056"/>
                <a:ext cx="10472739" cy="668664"/>
              </a:xfrm>
            </p:spPr>
            <p:txBody>
              <a:bodyPr anchor="t"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dirty="0"/>
                  <a:t>Cell dynamics are defined vertex wise via the SDE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GB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𝑑</m:t>
                      </m:r>
                      <m:sSubSup>
                        <m:sSubSupPr>
                          <m:ctrlPr>
                            <a:rPr lang="en-GB" sz="4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⃗"/>
                              <m:ctrlPr>
                                <a:rPr lang="en-GB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40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lang="en-GB" sz="4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GB" sz="4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  <m:d>
                        <m:dPr>
                          <m:ctrlPr>
                            <a:rPr lang="en-GB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GB" sz="4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4000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GB" sz="4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GB" sz="4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  <m:d>
                        <m:dPr>
                          <m:ctrlPr>
                            <a:rPr lang="en-GB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GB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40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acc>
                          <m:d>
                            <m:dPr>
                              <m:ctrlPr>
                                <a:rPr lang="en-GB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4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𝑑𝑡</m:t>
                      </m:r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+ </m:t>
                      </m:r>
                      <m:rad>
                        <m:radPr>
                          <m:degHide m:val="on"/>
                          <m:ctrlPr>
                            <a:rPr lang="en-GB" sz="40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GB" sz="4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GB" sz="40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rad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𝑑</m:t>
                      </m:r>
                      <m:sSub>
                        <m:sSubPr>
                          <m:ctrlPr>
                            <a:rPr lang="en-GB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GB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40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acc>
                        </m:e>
                        <m:sub>
                          <m:r>
                            <a:rPr lang="en-GB" sz="4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4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GB" dirty="0"/>
              </a:p>
              <a:p>
                <a:endParaRPr lang="en-GB" dirty="0"/>
              </a:p>
            </p:txBody>
          </p:sp>
        </mc:Choice>
        <mc:Fallback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8DBFA968-4EB3-9968-A515-2E391A7AF4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859630" y="1917056"/>
                <a:ext cx="10472739" cy="668664"/>
              </a:xfrm>
              <a:blipFill>
                <a:blip r:embed="rId2"/>
                <a:stretch>
                  <a:fillRect l="-1630" t="-13636" b="-16909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01AFFA7-AD8B-BC5B-2A50-5F065EEC8DE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DF SDE</a:t>
            </a:r>
          </a:p>
          <a:p>
            <a:r>
              <a:rPr lang="en-GB" dirty="0"/>
              <a:t> </a:t>
            </a:r>
            <a:endParaRPr lang="en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0C901FE-3373-4A34-F762-BFC807ED6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1. DF model and dynamics</a:t>
            </a:r>
            <a:endParaRPr lang="en-DE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38F25592-5A8A-DCFC-A0F0-A2371C481F76}"/>
              </a:ext>
            </a:extLst>
          </p:cNvPr>
          <p:cNvSpPr txBox="1"/>
          <p:nvPr/>
        </p:nvSpPr>
        <p:spPr>
          <a:xfrm>
            <a:off x="7258209" y="4157096"/>
            <a:ext cx="365252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000" dirty="0">
                <a:solidFill>
                  <a:schemeClr val="accent1"/>
                </a:solidFill>
              </a:rPr>
              <a:t>Brownian motion</a:t>
            </a:r>
            <a:endParaRPr lang="en-DE" sz="3000" dirty="0">
              <a:solidFill>
                <a:schemeClr val="accent1"/>
              </a:solidFill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37045DE1-37E4-4FB5-CDCE-81CB8FEA13B7}"/>
              </a:ext>
            </a:extLst>
          </p:cNvPr>
          <p:cNvSpPr txBox="1"/>
          <p:nvPr/>
        </p:nvSpPr>
        <p:spPr>
          <a:xfrm>
            <a:off x="3605688" y="4156776"/>
            <a:ext cx="365252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000" dirty="0">
                <a:solidFill>
                  <a:schemeClr val="accent1"/>
                </a:solidFill>
              </a:rPr>
              <a:t>Deterministic part</a:t>
            </a:r>
          </a:p>
        </p:txBody>
      </p:sp>
      <p:sp>
        <p:nvSpPr>
          <p:cNvPr id="15" name="Geschweifte Klammer rechts 14">
            <a:extLst>
              <a:ext uri="{FF2B5EF4-FFF2-40B4-BE49-F238E27FC236}">
                <a16:creationId xmlns:a16="http://schemas.microsoft.com/office/drawing/2014/main" id="{71B9DC2D-3BD5-D9D1-9303-91ACE130E3D2}"/>
              </a:ext>
            </a:extLst>
          </p:cNvPr>
          <p:cNvSpPr/>
          <p:nvPr/>
        </p:nvSpPr>
        <p:spPr>
          <a:xfrm rot="5400000">
            <a:off x="5250652" y="2620936"/>
            <a:ext cx="422105" cy="2540751"/>
          </a:xfrm>
          <a:prstGeom prst="rightBrace">
            <a:avLst>
              <a:gd name="adj1" fmla="val 67019"/>
              <a:gd name="adj2" fmla="val 50858"/>
            </a:avLst>
          </a:prstGeom>
          <a:ln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16" name="Geschweifte Klammer rechts 15">
            <a:extLst>
              <a:ext uri="{FF2B5EF4-FFF2-40B4-BE49-F238E27FC236}">
                <a16:creationId xmlns:a16="http://schemas.microsoft.com/office/drawing/2014/main" id="{7C6642DB-1421-246C-03EB-3126D199B1F1}"/>
              </a:ext>
            </a:extLst>
          </p:cNvPr>
          <p:cNvSpPr/>
          <p:nvPr/>
        </p:nvSpPr>
        <p:spPr>
          <a:xfrm rot="5400000">
            <a:off x="8537067" y="2599322"/>
            <a:ext cx="422105" cy="2583978"/>
          </a:xfrm>
          <a:prstGeom prst="rightBrace">
            <a:avLst>
              <a:gd name="adj1" fmla="val 67019"/>
              <a:gd name="adj2" fmla="val 50858"/>
            </a:avLst>
          </a:prstGeom>
          <a:ln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2927910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FA7286-718F-21D6-29CE-2FEBA0AFB1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6BA1E3C3-CB98-5C52-64F6-C9AD4CF36550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645847" y="1917056"/>
                <a:ext cx="10472739" cy="667394"/>
              </a:xfrm>
            </p:spPr>
            <p:txBody>
              <a:bodyPr anchor="t"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4000" b="1" i="1" smtClean="0">
                            <a:latin typeface="Cambria Math" panose="02040503050406030204" pitchFamily="18" charset="0"/>
                          </a:rPr>
                          <m:t>𝑭</m:t>
                        </m:r>
                      </m:e>
                      <m:sub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bSup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acc>
                  </m:oMath>
                </a14:m>
                <a:r>
                  <a:rPr lang="en-GB" sz="4000" dirty="0"/>
                  <a:t>)</a:t>
                </a:r>
                <a14:m>
                  <m:oMath xmlns:m="http://schemas.openxmlformats.org/officeDocument/2006/math"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d>
                          <m:d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𝑠h𝑎𝑝𝑒</m:t>
                            </m:r>
                          </m:e>
                        </m:d>
                      </m:sup>
                    </m:sSubSup>
                    <m:d>
                      <m:d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GB" sz="4000" b="0" i="0" smtClean="0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4000" b="0" i="0" smtClean="0"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d>
                          <m:d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GB" sz="4000" b="0" i="0" smtClean="0">
                                <a:latin typeface="Cambria Math" panose="02040503050406030204" pitchFamily="18" charset="0"/>
                              </a:rPr>
                              <m:t>interaction</m:t>
                            </m:r>
                          </m:e>
                        </m:d>
                      </m:sup>
                    </m:sSubSup>
                    <m:r>
                      <a:rPr lang="en-GB" sz="4000" b="0" i="0" smtClean="0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acc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4000" dirty="0"/>
                  <a:t> </a:t>
                </a:r>
              </a:p>
            </p:txBody>
          </p:sp>
        </mc:Choice>
        <mc:Fallback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6BA1E3C3-CB98-5C52-64F6-C9AD4CF3655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645847" y="1917056"/>
                <a:ext cx="10472739" cy="667394"/>
              </a:xfrm>
              <a:blipFill>
                <a:blip r:embed="rId2"/>
                <a:stretch>
                  <a:fillRect t="-3636" b="-5636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platzhalter 3">
            <a:extLst>
              <a:ext uri="{FF2B5EF4-FFF2-40B4-BE49-F238E27FC236}">
                <a16:creationId xmlns:a16="http://schemas.microsoft.com/office/drawing/2014/main" id="{F05188E0-2D86-9DE5-8AE5-6BE7FC22510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Deterministic part</a:t>
            </a:r>
          </a:p>
          <a:p>
            <a:r>
              <a:rPr lang="en-GB" dirty="0"/>
              <a:t> </a:t>
            </a:r>
            <a:endParaRPr lang="en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FFDD152-42CE-066E-FB20-E089669316B4}"/>
              </a:ext>
            </a:extLst>
          </p:cNvPr>
          <p:cNvSpPr txBox="1"/>
          <p:nvPr/>
        </p:nvSpPr>
        <p:spPr>
          <a:xfrm>
            <a:off x="933714" y="3259940"/>
            <a:ext cx="4840553" cy="2203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accent1"/>
                </a:solidFill>
              </a:rPr>
              <a:t>Conservation of cell shape by maintaining </a:t>
            </a:r>
            <a:r>
              <a:rPr lang="en-GB" sz="2400" b="1" dirty="0">
                <a:solidFill>
                  <a:schemeClr val="accent1"/>
                </a:solidFill>
              </a:rPr>
              <a:t>cell</a:t>
            </a:r>
            <a:r>
              <a:rPr lang="en-GB" sz="2400" dirty="0">
                <a:solidFill>
                  <a:schemeClr val="accent1"/>
                </a:solidFill>
              </a:rPr>
              <a:t> </a:t>
            </a:r>
            <a:r>
              <a:rPr lang="en-GB" sz="2400" b="1" dirty="0">
                <a:solidFill>
                  <a:schemeClr val="accent1"/>
                </a:solidFill>
              </a:rPr>
              <a:t>area</a:t>
            </a:r>
            <a:r>
              <a:rPr lang="en-GB" sz="2400" dirty="0">
                <a:solidFill>
                  <a:schemeClr val="accent1"/>
                </a:solidFill>
              </a:rPr>
              <a:t>, </a:t>
            </a:r>
            <a:r>
              <a:rPr lang="en-GB" sz="2400" b="1" dirty="0">
                <a:solidFill>
                  <a:schemeClr val="accent1"/>
                </a:solidFill>
              </a:rPr>
              <a:t>edge</a:t>
            </a:r>
            <a:r>
              <a:rPr lang="en-GB" sz="2400" dirty="0">
                <a:solidFill>
                  <a:schemeClr val="accent1"/>
                </a:solidFill>
              </a:rPr>
              <a:t> </a:t>
            </a:r>
            <a:r>
              <a:rPr lang="en-GB" sz="2400" b="1" dirty="0">
                <a:solidFill>
                  <a:schemeClr val="accent1"/>
                </a:solidFill>
              </a:rPr>
              <a:t>lengths</a:t>
            </a:r>
            <a:r>
              <a:rPr lang="en-GB" sz="2400" dirty="0">
                <a:solidFill>
                  <a:schemeClr val="accent1"/>
                </a:solidFill>
              </a:rPr>
              <a:t> and </a:t>
            </a:r>
            <a:r>
              <a:rPr lang="en-GB" sz="2400" b="1" dirty="0">
                <a:solidFill>
                  <a:schemeClr val="accent1"/>
                </a:solidFill>
              </a:rPr>
              <a:t>interior angles</a:t>
            </a:r>
            <a:endParaRPr lang="en-DE" sz="2400" b="1" dirty="0">
              <a:solidFill>
                <a:schemeClr val="accent1"/>
              </a:solidFill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342C6183-CC9A-5D12-B19E-0D1B2001EE0D}"/>
              </a:ext>
            </a:extLst>
          </p:cNvPr>
          <p:cNvSpPr txBox="1"/>
          <p:nvPr/>
        </p:nvSpPr>
        <p:spPr>
          <a:xfrm>
            <a:off x="5809455" y="3259940"/>
            <a:ext cx="4582319" cy="2203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sz="2400" dirty="0" err="1">
                <a:solidFill>
                  <a:schemeClr val="accent1"/>
                </a:solidFill>
              </a:rPr>
              <a:t>Resolvation</a:t>
            </a:r>
            <a:r>
              <a:rPr lang="en-GB" sz="2400" dirty="0">
                <a:solidFill>
                  <a:schemeClr val="accent1"/>
                </a:solidFill>
              </a:rPr>
              <a:t> of cell overlaps with </a:t>
            </a:r>
            <a:r>
              <a:rPr lang="en-GB" sz="2400" b="1" dirty="0">
                <a:solidFill>
                  <a:schemeClr val="accent1"/>
                </a:solidFill>
              </a:rPr>
              <a:t>shape deformations</a:t>
            </a:r>
            <a:r>
              <a:rPr lang="en-GB" sz="2400" dirty="0">
                <a:solidFill>
                  <a:schemeClr val="accent1"/>
                </a:solidFill>
              </a:rPr>
              <a:t> and </a:t>
            </a:r>
            <a:r>
              <a:rPr lang="en-GB" sz="2400" b="1" dirty="0">
                <a:solidFill>
                  <a:schemeClr val="accent1"/>
                </a:solidFill>
              </a:rPr>
              <a:t>transport of cells</a:t>
            </a:r>
            <a:endParaRPr lang="en-DE" sz="2400" b="1" dirty="0">
              <a:solidFill>
                <a:schemeClr val="accent1"/>
              </a:solidFill>
            </a:endParaRPr>
          </a:p>
        </p:txBody>
      </p:sp>
      <p:sp>
        <p:nvSpPr>
          <p:cNvPr id="10" name="Geschweifte Klammer rechts 9">
            <a:extLst>
              <a:ext uri="{FF2B5EF4-FFF2-40B4-BE49-F238E27FC236}">
                <a16:creationId xmlns:a16="http://schemas.microsoft.com/office/drawing/2014/main" id="{6BEFE0B8-A316-5A77-61A0-0CD83BB4E2C1}"/>
              </a:ext>
            </a:extLst>
          </p:cNvPr>
          <p:cNvSpPr/>
          <p:nvPr/>
        </p:nvSpPr>
        <p:spPr>
          <a:xfrm rot="5400000">
            <a:off x="3726321" y="1793754"/>
            <a:ext cx="422105" cy="2428990"/>
          </a:xfrm>
          <a:prstGeom prst="rightBrace">
            <a:avLst>
              <a:gd name="adj1" fmla="val 67019"/>
              <a:gd name="adj2" fmla="val 50858"/>
            </a:avLst>
          </a:prstGeom>
          <a:ln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11" name="Geschweifte Klammer rechts 10">
            <a:extLst>
              <a:ext uri="{FF2B5EF4-FFF2-40B4-BE49-F238E27FC236}">
                <a16:creationId xmlns:a16="http://schemas.microsoft.com/office/drawing/2014/main" id="{93F51E6C-DCB0-E68B-B8ED-C945A4FB35BC}"/>
              </a:ext>
            </a:extLst>
          </p:cNvPr>
          <p:cNvSpPr/>
          <p:nvPr/>
        </p:nvSpPr>
        <p:spPr>
          <a:xfrm rot="5400000">
            <a:off x="7342295" y="1382037"/>
            <a:ext cx="422105" cy="3252423"/>
          </a:xfrm>
          <a:prstGeom prst="rightBrace">
            <a:avLst>
              <a:gd name="adj1" fmla="val 67019"/>
              <a:gd name="adj2" fmla="val 50858"/>
            </a:avLst>
          </a:prstGeom>
          <a:ln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17" name="Titel 16">
            <a:extLst>
              <a:ext uri="{FF2B5EF4-FFF2-40B4-BE49-F238E27FC236}">
                <a16:creationId xmlns:a16="http://schemas.microsoft.com/office/drawing/2014/main" id="{D73B274E-FDEB-4486-2322-D3FF52A4E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1. DF model and dynamics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131725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0" grpId="0" animBg="1"/>
      <p:bldP spid="1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Inhaltsplatzhalter 1">
                <a:extLst>
                  <a:ext uri="{FF2B5EF4-FFF2-40B4-BE49-F238E27FC236}">
                    <a16:creationId xmlns:a16="http://schemas.microsoft.com/office/drawing/2014/main" id="{5A37D841-BEF1-3340-EA1B-0C471955E230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dirty="0"/>
                  <a:t>Each of the dynamics is implemented as a gradient flow of a certain energy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dirty="0"/>
                  <a:t>For each given energy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  <m:r>
                      <a:rPr lang="en-GB" b="0" i="1" smtClean="0">
                        <a:latin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</m:oMath>
                </a14:m>
                <a:r>
                  <a:rPr lang="en-GB" dirty="0"/>
                  <a:t>, we apply the dynamic</a:t>
                </a:r>
              </a:p>
              <a:p>
                <a:pPr algn="ctr"/>
                <a14:m>
                  <m:oMath xmlns:m="http://schemas.openxmlformats.org/officeDocument/2006/math">
                    <m:f>
                      <m:fPr>
                        <m:ctrlPr>
                          <a:rPr lang="en-GB" sz="3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bSup>
                          <m:sSubSupPr>
                            <m:ctrlPr>
                              <a:rPr lang="en-GB" sz="3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lang="en-GB" sz="3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30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acc>
                          </m:e>
                          <m:sub>
                            <m:r>
                              <a:rPr lang="en-GB" sz="30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GB" sz="3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bSup>
                      </m:num>
                      <m:den>
                        <m:r>
                          <a:rPr lang="en-GB" sz="300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3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GB" sz="3000" b="0" i="1" smtClean="0">
                        <a:latin typeface="Cambria Math" panose="02040503050406030204" pitchFamily="18" charset="0"/>
                      </a:rPr>
                      <m:t>=−</m:t>
                    </m:r>
                    <m:sSub>
                      <m:sSubPr>
                        <m:ctrlPr>
                          <a:rPr lang="en-GB" sz="3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0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GB" sz="30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sub>
                    </m:sSub>
                    <m:r>
                      <a:rPr lang="en-GB" sz="3000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GB" sz="3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sz="3000" b="0" i="0" smtClean="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sSubSup>
                          <m:sSubSupPr>
                            <m:ctrlPr>
                              <a:rPr lang="en-GB" sz="3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lang="en-GB" sz="3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30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acc>
                          </m:e>
                          <m:sub>
                            <m:r>
                              <a:rPr lang="en-GB" sz="30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GB" sz="3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bSup>
                      </m:sub>
                    </m:sSub>
                    <m:r>
                      <a:rPr lang="en-GB" sz="3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3000" b="0" i="1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GB" sz="3000" dirty="0"/>
                  <a:t>,</a:t>
                </a:r>
              </a:p>
              <a:p>
                <a:r>
                  <a:rPr lang="en-GB" dirty="0"/>
                  <a:t>     with a scaling factor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𝐸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GB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dirty="0"/>
                  <a:t>This reduces the energy until it ideally reaches its minimum at zero</a:t>
                </a:r>
                <a:endParaRPr lang="en-DE" dirty="0"/>
              </a:p>
            </p:txBody>
          </p:sp>
        </mc:Choice>
        <mc:Fallback xmlns="">
          <p:sp>
            <p:nvSpPr>
              <p:cNvPr id="2" name="Inhaltsplatzhalter 1">
                <a:extLst>
                  <a:ext uri="{FF2B5EF4-FFF2-40B4-BE49-F238E27FC236}">
                    <a16:creationId xmlns:a16="http://schemas.microsoft.com/office/drawing/2014/main" id="{5A37D841-BEF1-3340-EA1B-0C471955E23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1613" t="-201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05376FE-412E-1925-331F-854C88252D3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Deterministic part</a:t>
            </a:r>
            <a:endParaRPr lang="en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47F1F65D-D574-641F-0061-47056F5073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1. DF model and dynamics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3638593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DFFF78-AF79-D14E-8769-89BE4827B7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Inhaltsplatzhalter 1">
                <a:extLst>
                  <a:ext uri="{FF2B5EF4-FFF2-40B4-BE49-F238E27FC236}">
                    <a16:creationId xmlns:a16="http://schemas.microsoft.com/office/drawing/2014/main" id="{980A72B7-DE05-7850-B6FF-BDDC3468F555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874712" y="1341967"/>
                <a:ext cx="4481680" cy="4540277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dirty="0"/>
                  <a:t>Regular hexagon with diameter of 0.01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GB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GB">
                        <a:latin typeface="Cambria Math" panose="02040503050406030204" pitchFamily="18" charset="0"/>
                      </a:rPr>
                      <m:t>=6.5∗</m:t>
                    </m:r>
                    <m:sSup>
                      <m:sSup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GB">
                            <a:latin typeface="Cambria Math" panose="02040503050406030204" pitchFamily="18" charset="0"/>
                          </a:rPr>
                          <m:t>−5</m:t>
                        </m:r>
                      </m:sup>
                    </m:sSup>
                  </m:oMath>
                </a14:m>
                <a:endParaRPr lang="en-GB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GB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GB">
                        <a:latin typeface="Cambria Math" panose="02040503050406030204" pitchFamily="18" charset="0"/>
                      </a:rPr>
                      <m:t>=5.0∗</m:t>
                    </m:r>
                    <m:sSup>
                      <m:sSup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GB">
                            <a:latin typeface="Cambria Math" panose="02040503050406030204" pitchFamily="18" charset="0"/>
                          </a:rPr>
                          <m:t>−3</m:t>
                        </m:r>
                      </m:sup>
                    </m:sSup>
                    <m:r>
                      <a:rPr lang="en-GB">
                        <a:latin typeface="Cambria Math" panose="02040503050406030204" pitchFamily="18" charset="0"/>
                      </a:rPr>
                      <m:t>⋅</m:t>
                    </m:r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GB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r>
                                <a:rPr lang="en-GB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GB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GB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GB">
                        <a:latin typeface="Cambria Math" panose="02040503050406030204" pitchFamily="18" charset="0"/>
                      </a:rPr>
                      <m:t>=120°⋅</m:t>
                    </m:r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GB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r>
                                <a:rPr lang="en-GB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DE" dirty="0"/>
              </a:p>
            </p:txBody>
          </p:sp>
        </mc:Choice>
        <mc:Fallback xmlns="">
          <p:sp>
            <p:nvSpPr>
              <p:cNvPr id="2" name="Inhaltsplatzhalter 1">
                <a:extLst>
                  <a:ext uri="{FF2B5EF4-FFF2-40B4-BE49-F238E27FC236}">
                    <a16:creationId xmlns:a16="http://schemas.microsoft.com/office/drawing/2014/main" id="{980A72B7-DE05-7850-B6FF-BDDC3468F55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874712" y="1341967"/>
                <a:ext cx="4481680" cy="4540277"/>
              </a:xfrm>
              <a:blipFill>
                <a:blip r:embed="rId2"/>
                <a:stretch>
                  <a:fillRect l="-3804" t="-201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FF9FF1D-2587-8593-20CE-8ECC3D5EEAC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Our desired state</a:t>
            </a:r>
            <a:endParaRPr lang="en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7F0EED7C-0A3B-0556-02CE-962CF558A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1. DF model and dynamics</a:t>
            </a:r>
            <a:endParaRPr lang="en-DE" dirty="0"/>
          </a:p>
        </p:txBody>
      </p:sp>
      <p:pic>
        <p:nvPicPr>
          <p:cNvPr id="5" name="Grafik 4" descr="Ein Bild, das Diagramm, Screenshot, Text, Reihe enthält.&#10;&#10;KI-generierte Inhalte können fehlerhaft sein.">
            <a:extLst>
              <a:ext uri="{FF2B5EF4-FFF2-40B4-BE49-F238E27FC236}">
                <a16:creationId xmlns:a16="http://schemas.microsoft.com/office/drawing/2014/main" id="{A90C750D-B82F-7118-689A-620E0CBF3EE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4458" y="1830696"/>
            <a:ext cx="4146547" cy="3776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566853"/>
      </p:ext>
    </p:extLst>
  </p:cSld>
  <p:clrMapOvr>
    <a:masterClrMapping/>
  </p:clrMapOvr>
</p:sld>
</file>

<file path=ppt/theme/theme1.xml><?xml version="1.0" encoding="utf-8"?>
<a:theme xmlns:a="http://schemas.openxmlformats.org/drawingml/2006/main" name="TUD_2018_16zu9">
  <a:themeElements>
    <a:clrScheme name="TUD_2021-08_grün">
      <a:dk1>
        <a:srgbClr val="000000"/>
      </a:dk1>
      <a:lt1>
        <a:sysClr val="window" lastClr="FFFFFF"/>
      </a:lt1>
      <a:dk2>
        <a:srgbClr val="727277"/>
      </a:dk2>
      <a:lt2>
        <a:srgbClr val="FFFFFF"/>
      </a:lt2>
      <a:accent1>
        <a:srgbClr val="00305D"/>
      </a:accent1>
      <a:accent2>
        <a:srgbClr val="0069B4"/>
      </a:accent2>
      <a:accent3>
        <a:srgbClr val="009FE3"/>
      </a:accent3>
      <a:accent4>
        <a:srgbClr val="008244"/>
      </a:accent4>
      <a:accent5>
        <a:srgbClr val="65B32E"/>
      </a:accent5>
      <a:accent6>
        <a:srgbClr val="94C356"/>
      </a:accent6>
      <a:hlink>
        <a:srgbClr val="0069B4"/>
      </a:hlink>
      <a:folHlink>
        <a:srgbClr val="009FE3"/>
      </a:folHlink>
    </a:clrScheme>
    <a:fontScheme name="TUD_Open Sans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022.06_TUD_PPT_16zu9_Vorlage.potx" id="{294745C1-E1BC-44C1-8C9D-B4CB23BDF171}" vid="{41010231-A741-4371-A565-9EF1890B6372}"/>
    </a:ext>
  </a:extLst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1534</Words>
  <Application>Microsoft Office PowerPoint</Application>
  <PresentationFormat>Breitbild</PresentationFormat>
  <Paragraphs>233</Paragraphs>
  <Slides>40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40</vt:i4>
      </vt:variant>
    </vt:vector>
  </HeadingPairs>
  <TitlesOfParts>
    <vt:vector size="47" baseType="lpstr">
      <vt:lpstr>Symbol</vt:lpstr>
      <vt:lpstr>Cambria Math</vt:lpstr>
      <vt:lpstr>Calibri</vt:lpstr>
      <vt:lpstr>Open Sans</vt:lpstr>
      <vt:lpstr>Arial</vt:lpstr>
      <vt:lpstr>Wingdings</vt:lpstr>
      <vt:lpstr>TUD_2018_16zu9</vt:lpstr>
      <vt:lpstr>Derivation and study of a non-confluent model  for deformable cells</vt:lpstr>
      <vt:lpstr>Table of contents</vt:lpstr>
      <vt:lpstr>List of needed figures</vt:lpstr>
      <vt:lpstr>1. DF model and dynamics</vt:lpstr>
      <vt:lpstr>1. DF model and dynamics</vt:lpstr>
      <vt:lpstr>1. DF model and dynamics</vt:lpstr>
      <vt:lpstr>1. DF model and dynamics</vt:lpstr>
      <vt:lpstr>1. DF model and dynamics</vt:lpstr>
      <vt:lpstr>1. DF model and dynamics</vt:lpstr>
      <vt:lpstr>1. DF model and dynamics</vt:lpstr>
      <vt:lpstr>1. DF model and dynamics</vt:lpstr>
      <vt:lpstr>1. DF model and dynamics</vt:lpstr>
      <vt:lpstr>1. DF model and dynamics</vt:lpstr>
      <vt:lpstr>1. DF model and dynamics</vt:lpstr>
      <vt:lpstr>1. DF model and dynamics</vt:lpstr>
      <vt:lpstr>1. DF model and dynamics</vt:lpstr>
      <vt:lpstr>1. DF model and dynamics</vt:lpstr>
      <vt:lpstr>1. DF model and dynamics</vt:lpstr>
      <vt:lpstr>1. DF model and dynamics</vt:lpstr>
      <vt:lpstr>1. DF model and dynamics</vt:lpstr>
      <vt:lpstr>1. DF model and dynamics</vt:lpstr>
      <vt:lpstr>1. DF model and dynamics</vt:lpstr>
      <vt:lpstr>1. DF model and dynamics</vt:lpstr>
      <vt:lpstr>1. DF model and dynamics</vt:lpstr>
      <vt:lpstr>1. DF model and dynamics</vt:lpstr>
      <vt:lpstr>1. DF model and dynamics</vt:lpstr>
      <vt:lpstr>1. DF model and dynamics</vt:lpstr>
      <vt:lpstr>1. DF model and dynamics</vt:lpstr>
      <vt:lpstr>1. DF model and dynamics</vt:lpstr>
      <vt:lpstr>1. DF model and dynamics</vt:lpstr>
      <vt:lpstr>1. DF model and dynamics</vt:lpstr>
      <vt:lpstr>1. DF model and dynamics</vt:lpstr>
      <vt:lpstr>1. DF model and dynamics</vt:lpstr>
      <vt:lpstr>1. DF model and dynamics</vt:lpstr>
      <vt:lpstr>1. DF model and dynamics</vt:lpstr>
      <vt:lpstr>1. DF model and dynamics</vt:lpstr>
      <vt:lpstr>1. DF model and dynamics</vt:lpstr>
      <vt:lpstr>1. DF model and dynamics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Präsentationsvorlagen</dc:title>
  <dc:subject>Präsentationsvorlage</dc:subject>
  <dc:creator>cd@tu-dresden.de</dc:creator>
  <cp:lastModifiedBy>c27e18cf, d2f0c300</cp:lastModifiedBy>
  <cp:revision>38</cp:revision>
  <dcterms:created xsi:type="dcterms:W3CDTF">2021-12-16T17:30:27Z</dcterms:created>
  <dcterms:modified xsi:type="dcterms:W3CDTF">2026-01-07T10:29:14Z</dcterms:modified>
</cp:coreProperties>
</file>